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6" r:id="rId2"/>
    <p:sldId id="257" r:id="rId3"/>
    <p:sldId id="258" r:id="rId4"/>
    <p:sldId id="259" r:id="rId5"/>
    <p:sldId id="260" r:id="rId6"/>
    <p:sldId id="264" r:id="rId7"/>
    <p:sldId id="265" r:id="rId8"/>
    <p:sldId id="266" r:id="rId9"/>
    <p:sldId id="267" r:id="rId10"/>
    <p:sldId id="268" r:id="rId11"/>
    <p:sldId id="300" r:id="rId12"/>
    <p:sldId id="269" r:id="rId13"/>
    <p:sldId id="270" r:id="rId14"/>
    <p:sldId id="301" r:id="rId15"/>
    <p:sldId id="271" r:id="rId16"/>
    <p:sldId id="272" r:id="rId17"/>
    <p:sldId id="302" r:id="rId18"/>
    <p:sldId id="303" r:id="rId19"/>
    <p:sldId id="314" r:id="rId20"/>
    <p:sldId id="273" r:id="rId21"/>
    <p:sldId id="275" r:id="rId22"/>
    <p:sldId id="276" r:id="rId23"/>
    <p:sldId id="277" r:id="rId24"/>
    <p:sldId id="278" r:id="rId25"/>
    <p:sldId id="279" r:id="rId26"/>
    <p:sldId id="315" r:id="rId27"/>
    <p:sldId id="280" r:id="rId28"/>
    <p:sldId id="316" r:id="rId29"/>
    <p:sldId id="317" r:id="rId30"/>
    <p:sldId id="318" r:id="rId31"/>
    <p:sldId id="319" r:id="rId32"/>
    <p:sldId id="320" r:id="rId33"/>
    <p:sldId id="282" r:id="rId34"/>
    <p:sldId id="283" r:id="rId35"/>
    <p:sldId id="284" r:id="rId36"/>
    <p:sldId id="285" r:id="rId37"/>
    <p:sldId id="306" r:id="rId38"/>
    <p:sldId id="286" r:id="rId39"/>
    <p:sldId id="307" r:id="rId40"/>
    <p:sldId id="287" r:id="rId41"/>
    <p:sldId id="291" r:id="rId42"/>
    <p:sldId id="292" r:id="rId43"/>
    <p:sldId id="321" r:id="rId44"/>
    <p:sldId id="322" r:id="rId45"/>
    <p:sldId id="323" r:id="rId46"/>
    <p:sldId id="324" r:id="rId47"/>
    <p:sldId id="296" r:id="rId48"/>
    <p:sldId id="325" r:id="rId49"/>
    <p:sldId id="297" r:id="rId50"/>
    <p:sldId id="308" r:id="rId51"/>
    <p:sldId id="309" r:id="rId52"/>
    <p:sldId id="327" r:id="rId53"/>
    <p:sldId id="326" r:id="rId54"/>
    <p:sldId id="31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6" autoAdjust="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CF733BE-4E47-40B7-9AF1-8E1A87F619D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94504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348956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83053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17551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1785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64404-56EB-427E-9F31-ED8C4B5C273D}"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95527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464404-56EB-427E-9F31-ED8C4B5C273D}" type="datetimeFigureOut">
              <a:rPr lang="en-IN" smtClean="0"/>
              <a:t>26-11-2021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92333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464404-56EB-427E-9F31-ED8C4B5C273D}" type="datetimeFigureOut">
              <a:rPr lang="en-IN" smtClean="0"/>
              <a:t>26-11-2021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363798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64404-56EB-427E-9F31-ED8C4B5C273D}" type="datetimeFigureOut">
              <a:rPr lang="en-IN" smtClean="0"/>
              <a:t>26-11-2021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419163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159806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7369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5464404-56EB-427E-9F31-ED8C4B5C273D}" type="datetimeFigureOut">
              <a:rPr lang="en-IN" smtClean="0"/>
              <a:t>26-11-2021</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CF733BE-4E47-40B7-9AF1-8E1A87F619D5}" type="slidenum">
              <a:rPr lang="en-IN" smtClean="0"/>
              <a:t>‹#›</a:t>
            </a:fld>
            <a:endParaRPr lang="en-IN"/>
          </a:p>
        </p:txBody>
      </p:sp>
    </p:spTree>
    <p:extLst>
      <p:ext uri="{BB962C8B-B14F-4D97-AF65-F5344CB8AC3E}">
        <p14:creationId xmlns:p14="http://schemas.microsoft.com/office/powerpoint/2010/main" val="2653002863"/>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E05E-0E83-4DB1-90DC-589C237E9D7B}"/>
              </a:ext>
            </a:extLst>
          </p:cNvPr>
          <p:cNvSpPr>
            <a:spLocks noGrp="1"/>
          </p:cNvSpPr>
          <p:nvPr>
            <p:ph type="ctrTitle"/>
          </p:nvPr>
        </p:nvSpPr>
        <p:spPr>
          <a:xfrm>
            <a:off x="494521" y="758952"/>
            <a:ext cx="11252719" cy="3566160"/>
          </a:xfrm>
        </p:spPr>
        <p:txBody>
          <a:bodyPr anchor="ctr">
            <a:normAutofit/>
          </a:bodyPr>
          <a:lstStyle/>
          <a:p>
            <a:r>
              <a:rPr lang="en-US" sz="8800" dirty="0">
                <a:effectLst/>
                <a:latin typeface="Arabic Typesetting" panose="03020402040406030203" pitchFamily="66" charset="-78"/>
                <a:ea typeface="Calibri" panose="020F0502020204030204" pitchFamily="34" charset="0"/>
                <a:cs typeface="Arabic Typesetting" panose="03020402040406030203" pitchFamily="66" charset="-78"/>
              </a:rPr>
              <a:t>Micro-Credit Defaulter Model</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5400" dirty="0"/>
          </a:p>
        </p:txBody>
      </p:sp>
      <p:sp>
        <p:nvSpPr>
          <p:cNvPr id="3" name="Subtitle 2">
            <a:extLst>
              <a:ext uri="{FF2B5EF4-FFF2-40B4-BE49-F238E27FC236}">
                <a16:creationId xmlns:a16="http://schemas.microsoft.com/office/drawing/2014/main" id="{0852FB3C-AEE0-40D3-9DA7-07729AE71D33}"/>
              </a:ext>
            </a:extLst>
          </p:cNvPr>
          <p:cNvSpPr>
            <a:spLocks noGrp="1"/>
          </p:cNvSpPr>
          <p:nvPr>
            <p:ph type="subTitle" idx="1"/>
          </p:nvPr>
        </p:nvSpPr>
        <p:spPr>
          <a:xfrm>
            <a:off x="8276253" y="4465071"/>
            <a:ext cx="3200401" cy="977621"/>
          </a:xfrm>
        </p:spPr>
        <p:txBody>
          <a:bodyPr>
            <a:normAutofit fontScale="92500" lnSpcReduction="10000"/>
          </a:bodyPr>
          <a:lstStyle/>
          <a:p>
            <a:r>
              <a:rPr lang="en-US" sz="2800" dirty="0"/>
              <a:t>SRIVIDYA S</a:t>
            </a:r>
          </a:p>
          <a:p>
            <a:r>
              <a:rPr lang="en-US" sz="2800" dirty="0"/>
              <a:t>Nov 2021</a:t>
            </a:r>
            <a:endParaRPr lang="en-IN" sz="2800" dirty="0"/>
          </a:p>
        </p:txBody>
      </p:sp>
    </p:spTree>
    <p:extLst>
      <p:ext uri="{BB962C8B-B14F-4D97-AF65-F5344CB8AC3E}">
        <p14:creationId xmlns:p14="http://schemas.microsoft.com/office/powerpoint/2010/main" val="154919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Analytical Models:</a:t>
            </a:r>
            <a:endParaRPr lang="en-IN" sz="36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EF5A092-529F-41EC-9E9D-17F98AC5E4D0}"/>
              </a:ext>
            </a:extLst>
          </p:cNvPr>
          <p:cNvPicPr>
            <a:picLocks noChangeAspect="1"/>
          </p:cNvPicPr>
          <p:nvPr/>
        </p:nvPicPr>
        <p:blipFill>
          <a:blip r:embed="rId2"/>
          <a:stretch>
            <a:fillRect/>
          </a:stretch>
        </p:blipFill>
        <p:spPr>
          <a:xfrm>
            <a:off x="7081934" y="905070"/>
            <a:ext cx="5194041" cy="2940618"/>
          </a:xfrm>
          <a:prstGeom prst="rect">
            <a:avLst/>
          </a:prstGeom>
        </p:spPr>
      </p:pic>
      <p:sp>
        <p:nvSpPr>
          <p:cNvPr id="7" name="TextBox 6">
            <a:extLst>
              <a:ext uri="{FF2B5EF4-FFF2-40B4-BE49-F238E27FC236}">
                <a16:creationId xmlns:a16="http://schemas.microsoft.com/office/drawing/2014/main" id="{ED332A1B-9BB8-4534-A00D-FD36F00597C0}"/>
              </a:ext>
            </a:extLst>
          </p:cNvPr>
          <p:cNvSpPr txBox="1"/>
          <p:nvPr/>
        </p:nvSpPr>
        <p:spPr>
          <a:xfrm>
            <a:off x="313930" y="905070"/>
            <a:ext cx="7122568" cy="5478423"/>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An analytical model is quantitative in nature, and used to answer a specific question or make a specific design decision. </a:t>
            </a:r>
          </a:p>
          <a:p>
            <a:r>
              <a:rPr lang="en-US" sz="1400" dirty="0">
                <a:latin typeface="Calibri" panose="020F0502020204030204" pitchFamily="34" charset="0"/>
                <a:cs typeface="Calibri" panose="020F0502020204030204" pitchFamily="34" charset="0"/>
              </a:rPr>
              <a:t>Different analytical models are used to address different aspects of the system, such as its performance, reliability, or mass properties. Data analysis comes with the fundamental types of data analytics encounter in data science: Descriptive, Diagnostic, Predictive, and Prescriptive.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analytics is a statistical method that is used to search and summarize historical data in order to identify patterns or meaning.</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analysis is often used when reviewing any past or present data. This is because raw data is difficult to consume and interpret, while the metrics offered by descriptive analysis are much more focused.</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The example of descriptive statistics or analytics is to calculate the mean, median mode, standard deviation, and similar kinds of statistical calculation on finance or sales data. </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Diagnostic analytics takes it a step further to uncover the reasoning behind certain results. Diagnostic analytics is usually performed using such techniques as data discovery, drill-down, data mining, and different type of bivariant data analysis like  correlations. etc.,</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Analytics is a statistical method that utilizes algorithms and machine learning to identify trends in data and predict future behaviors. Predictive Analytics can take both past and current data and offer predictions of what could happen in the future.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models typically utilize variability in data to make the correct prediction and more variability of ingredient data that shows the relationship with what is possible to predict that united together into a prediction or valid score.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Prescriptive analytics automatically synthesizes big data, mathematical sciences, business rules, algorithms,  and machine learning to make predictions and then suggests decision options to take advantage of the predictions. Prescriptive means (optimization and simulation).</a:t>
            </a:r>
          </a:p>
        </p:txBody>
      </p:sp>
    </p:spTree>
    <p:extLst>
      <p:ext uri="{BB962C8B-B14F-4D97-AF65-F5344CB8AC3E}">
        <p14:creationId xmlns:p14="http://schemas.microsoft.com/office/powerpoint/2010/main" val="3906698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Data Sources and their formats</a:t>
            </a:r>
            <a:endParaRPr lang="en-IN" sz="36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0193BA7-096D-4E36-91E5-A8BD89FB0241}"/>
              </a:ext>
            </a:extLst>
          </p:cNvPr>
          <p:cNvPicPr>
            <a:picLocks noChangeAspect="1"/>
          </p:cNvPicPr>
          <p:nvPr/>
        </p:nvPicPr>
        <p:blipFill>
          <a:blip r:embed="rId2"/>
          <a:stretch>
            <a:fillRect/>
          </a:stretch>
        </p:blipFill>
        <p:spPr>
          <a:xfrm>
            <a:off x="753565" y="2016860"/>
            <a:ext cx="5997460" cy="4244708"/>
          </a:xfrm>
          <a:prstGeom prst="rect">
            <a:avLst/>
          </a:prstGeom>
        </p:spPr>
      </p:pic>
      <p:pic>
        <p:nvPicPr>
          <p:cNvPr id="6" name="Picture 5">
            <a:extLst>
              <a:ext uri="{FF2B5EF4-FFF2-40B4-BE49-F238E27FC236}">
                <a16:creationId xmlns:a16="http://schemas.microsoft.com/office/drawing/2014/main" id="{9C84BCDC-020F-48EC-A62E-DD2BE90956D6}"/>
              </a:ext>
            </a:extLst>
          </p:cNvPr>
          <p:cNvPicPr>
            <a:picLocks noChangeAspect="1"/>
          </p:cNvPicPr>
          <p:nvPr/>
        </p:nvPicPr>
        <p:blipFill>
          <a:blip r:embed="rId3"/>
          <a:stretch>
            <a:fillRect/>
          </a:stretch>
        </p:blipFill>
        <p:spPr>
          <a:xfrm>
            <a:off x="753565" y="1347539"/>
            <a:ext cx="3410062" cy="587793"/>
          </a:xfrm>
          <a:prstGeom prst="rect">
            <a:avLst/>
          </a:prstGeom>
        </p:spPr>
      </p:pic>
    </p:spTree>
    <p:extLst>
      <p:ext uri="{BB962C8B-B14F-4D97-AF65-F5344CB8AC3E}">
        <p14:creationId xmlns:p14="http://schemas.microsoft.com/office/powerpoint/2010/main" val="373616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Data Description</a:t>
            </a:r>
            <a:endParaRPr lang="en-IN" sz="36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13BD827-07CB-40A4-80D5-E6D2BB36B0CB}"/>
              </a:ext>
            </a:extLst>
          </p:cNvPr>
          <p:cNvPicPr>
            <a:picLocks noChangeAspect="1"/>
          </p:cNvPicPr>
          <p:nvPr/>
        </p:nvPicPr>
        <p:blipFill>
          <a:blip r:embed="rId2"/>
          <a:stretch>
            <a:fillRect/>
          </a:stretch>
        </p:blipFill>
        <p:spPr>
          <a:xfrm>
            <a:off x="0" y="828666"/>
            <a:ext cx="5575177" cy="2260763"/>
          </a:xfrm>
          <a:prstGeom prst="rect">
            <a:avLst/>
          </a:prstGeom>
        </p:spPr>
      </p:pic>
      <p:pic>
        <p:nvPicPr>
          <p:cNvPr id="11" name="Picture 10">
            <a:extLst>
              <a:ext uri="{FF2B5EF4-FFF2-40B4-BE49-F238E27FC236}">
                <a16:creationId xmlns:a16="http://schemas.microsoft.com/office/drawing/2014/main" id="{1241FFF3-2C33-42DD-B934-6B466A3DEDF0}"/>
              </a:ext>
            </a:extLst>
          </p:cNvPr>
          <p:cNvPicPr>
            <a:picLocks noChangeAspect="1"/>
          </p:cNvPicPr>
          <p:nvPr/>
        </p:nvPicPr>
        <p:blipFill>
          <a:blip r:embed="rId3"/>
          <a:stretch>
            <a:fillRect/>
          </a:stretch>
        </p:blipFill>
        <p:spPr>
          <a:xfrm>
            <a:off x="0" y="3089429"/>
            <a:ext cx="5745480" cy="1202690"/>
          </a:xfrm>
          <a:prstGeom prst="rect">
            <a:avLst/>
          </a:prstGeom>
        </p:spPr>
      </p:pic>
      <p:pic>
        <p:nvPicPr>
          <p:cNvPr id="12" name="Picture 11">
            <a:extLst>
              <a:ext uri="{FF2B5EF4-FFF2-40B4-BE49-F238E27FC236}">
                <a16:creationId xmlns:a16="http://schemas.microsoft.com/office/drawing/2014/main" id="{1FB134D8-BA1F-4804-8136-B0DD36F0065C}"/>
              </a:ext>
            </a:extLst>
          </p:cNvPr>
          <p:cNvPicPr>
            <a:picLocks noChangeAspect="1"/>
          </p:cNvPicPr>
          <p:nvPr/>
        </p:nvPicPr>
        <p:blipFill>
          <a:blip r:embed="rId4"/>
          <a:stretch>
            <a:fillRect/>
          </a:stretch>
        </p:blipFill>
        <p:spPr>
          <a:xfrm>
            <a:off x="5575177" y="0"/>
            <a:ext cx="5745480" cy="3109595"/>
          </a:xfrm>
          <a:prstGeom prst="rect">
            <a:avLst/>
          </a:prstGeom>
        </p:spPr>
      </p:pic>
      <p:pic>
        <p:nvPicPr>
          <p:cNvPr id="13" name="Picture 12">
            <a:extLst>
              <a:ext uri="{FF2B5EF4-FFF2-40B4-BE49-F238E27FC236}">
                <a16:creationId xmlns:a16="http://schemas.microsoft.com/office/drawing/2014/main" id="{FBA9942E-EF99-47A4-96E2-AD3422DE6DBD}"/>
              </a:ext>
            </a:extLst>
          </p:cNvPr>
          <p:cNvPicPr>
            <a:picLocks noChangeAspect="1"/>
          </p:cNvPicPr>
          <p:nvPr/>
        </p:nvPicPr>
        <p:blipFill>
          <a:blip r:embed="rId5"/>
          <a:stretch>
            <a:fillRect/>
          </a:stretch>
        </p:blipFill>
        <p:spPr>
          <a:xfrm>
            <a:off x="5575177" y="3140432"/>
            <a:ext cx="5745480" cy="3842385"/>
          </a:xfrm>
          <a:prstGeom prst="rect">
            <a:avLst/>
          </a:prstGeom>
        </p:spPr>
      </p:pic>
    </p:spTree>
    <p:extLst>
      <p:ext uri="{BB962C8B-B14F-4D97-AF65-F5344CB8AC3E}">
        <p14:creationId xmlns:p14="http://schemas.microsoft.com/office/powerpoint/2010/main" val="109665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7511199-54AE-4A46-AD2B-4168731EF38D}"/>
              </a:ext>
            </a:extLst>
          </p:cNvPr>
          <p:cNvSpPr txBox="1"/>
          <p:nvPr/>
        </p:nvSpPr>
        <p:spPr>
          <a:xfrm>
            <a:off x="124329" y="0"/>
            <a:ext cx="6103398" cy="369332"/>
          </a:xfrm>
          <a:prstGeom prst="rect">
            <a:avLst/>
          </a:prstGeom>
          <a:noFill/>
        </p:spPr>
        <p:txBody>
          <a:bodyPr wrap="square">
            <a:spAutoFit/>
          </a:bodyPr>
          <a:lstStyle/>
          <a:p>
            <a:r>
              <a:rPr lang="en-IN" b="1" u="sng" dirty="0">
                <a:latin typeface="Calibri" panose="020F0502020204030204" pitchFamily="34" charset="0"/>
                <a:cs typeface="Calibri" panose="020F0502020204030204" pitchFamily="34" charset="0"/>
              </a:rPr>
              <a:t>DATA ACQUISITION</a:t>
            </a:r>
          </a:p>
        </p:txBody>
      </p:sp>
      <p:pic>
        <p:nvPicPr>
          <p:cNvPr id="5" name="Picture 4">
            <a:extLst>
              <a:ext uri="{FF2B5EF4-FFF2-40B4-BE49-F238E27FC236}">
                <a16:creationId xmlns:a16="http://schemas.microsoft.com/office/drawing/2014/main" id="{0862518A-B038-4564-8537-466F469D14E2}"/>
              </a:ext>
            </a:extLst>
          </p:cNvPr>
          <p:cNvPicPr>
            <a:picLocks noChangeAspect="1"/>
          </p:cNvPicPr>
          <p:nvPr/>
        </p:nvPicPr>
        <p:blipFill>
          <a:blip r:embed="rId2"/>
          <a:stretch>
            <a:fillRect/>
          </a:stretch>
        </p:blipFill>
        <p:spPr>
          <a:xfrm>
            <a:off x="0" y="369332"/>
            <a:ext cx="5745480" cy="2430145"/>
          </a:xfrm>
          <a:prstGeom prst="rect">
            <a:avLst/>
          </a:prstGeom>
        </p:spPr>
      </p:pic>
      <p:pic>
        <p:nvPicPr>
          <p:cNvPr id="6" name="Picture 5">
            <a:extLst>
              <a:ext uri="{FF2B5EF4-FFF2-40B4-BE49-F238E27FC236}">
                <a16:creationId xmlns:a16="http://schemas.microsoft.com/office/drawing/2014/main" id="{8CC0ED98-350F-41EB-8C64-B7426E23C646}"/>
              </a:ext>
            </a:extLst>
          </p:cNvPr>
          <p:cNvPicPr>
            <a:picLocks noChangeAspect="1"/>
          </p:cNvPicPr>
          <p:nvPr/>
        </p:nvPicPr>
        <p:blipFill>
          <a:blip r:embed="rId3"/>
          <a:stretch>
            <a:fillRect/>
          </a:stretch>
        </p:blipFill>
        <p:spPr>
          <a:xfrm>
            <a:off x="0" y="2781203"/>
            <a:ext cx="5745480" cy="4160520"/>
          </a:xfrm>
          <a:prstGeom prst="rect">
            <a:avLst/>
          </a:prstGeom>
        </p:spPr>
      </p:pic>
    </p:spTree>
    <p:extLst>
      <p:ext uri="{BB962C8B-B14F-4D97-AF65-F5344CB8AC3E}">
        <p14:creationId xmlns:p14="http://schemas.microsoft.com/office/powerpoint/2010/main" val="139949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332A1B-9BB8-4534-A00D-FD36F00597C0}"/>
              </a:ext>
            </a:extLst>
          </p:cNvPr>
          <p:cNvSpPr txBox="1"/>
          <p:nvPr/>
        </p:nvSpPr>
        <p:spPr>
          <a:xfrm>
            <a:off x="248616" y="426173"/>
            <a:ext cx="6146560" cy="369332"/>
          </a:xfrm>
          <a:prstGeom prst="rect">
            <a:avLst/>
          </a:prstGeom>
          <a:noFill/>
        </p:spPr>
        <p:txBody>
          <a:bodyPr wrap="square">
            <a:spAutoFit/>
          </a:bodyPr>
          <a:lstStyle/>
          <a:p>
            <a:pPr>
              <a:spcAft>
                <a:spcPts val="800"/>
              </a:spcAft>
            </a:pP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FEATURE DESCRIPTION:</a:t>
            </a:r>
            <a:endParaRPr lang="en-IN" sz="20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F3141C15-EED2-408C-8C00-AFCB58851EF0}"/>
              </a:ext>
            </a:extLst>
          </p:cNvPr>
          <p:cNvPicPr>
            <a:picLocks noChangeAspect="1"/>
          </p:cNvPicPr>
          <p:nvPr/>
        </p:nvPicPr>
        <p:blipFill>
          <a:blip r:embed="rId2"/>
          <a:stretch>
            <a:fillRect/>
          </a:stretch>
        </p:blipFill>
        <p:spPr>
          <a:xfrm>
            <a:off x="5620433" y="537687"/>
            <a:ext cx="4892464" cy="6040666"/>
          </a:xfrm>
          <a:prstGeom prst="rect">
            <a:avLst/>
          </a:prstGeom>
        </p:spPr>
      </p:pic>
      <p:sp>
        <p:nvSpPr>
          <p:cNvPr id="12" name="TextBox 11">
            <a:extLst>
              <a:ext uri="{FF2B5EF4-FFF2-40B4-BE49-F238E27FC236}">
                <a16:creationId xmlns:a16="http://schemas.microsoft.com/office/drawing/2014/main" id="{0B1BAEF9-D504-4649-8468-70C0BAA142C2}"/>
              </a:ext>
            </a:extLst>
          </p:cNvPr>
          <p:cNvSpPr txBox="1"/>
          <p:nvPr/>
        </p:nvSpPr>
        <p:spPr>
          <a:xfrm>
            <a:off x="852256" y="1278246"/>
            <a:ext cx="6105026"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Following are the features and their data type details,</a:t>
            </a:r>
            <a:endParaRPr lang="en-IN" dirty="0"/>
          </a:p>
        </p:txBody>
      </p:sp>
      <p:pic>
        <p:nvPicPr>
          <p:cNvPr id="13" name="Picture 12">
            <a:extLst>
              <a:ext uri="{FF2B5EF4-FFF2-40B4-BE49-F238E27FC236}">
                <a16:creationId xmlns:a16="http://schemas.microsoft.com/office/drawing/2014/main" id="{33823EC8-152B-4CAB-A50D-9D2F0B1D032B}"/>
              </a:ext>
            </a:extLst>
          </p:cNvPr>
          <p:cNvPicPr>
            <a:picLocks noChangeAspect="1"/>
          </p:cNvPicPr>
          <p:nvPr/>
        </p:nvPicPr>
        <p:blipFill>
          <a:blip r:embed="rId3"/>
          <a:stretch>
            <a:fillRect/>
          </a:stretch>
        </p:blipFill>
        <p:spPr>
          <a:xfrm>
            <a:off x="443883" y="2130320"/>
            <a:ext cx="5921253" cy="1234547"/>
          </a:xfrm>
          <a:prstGeom prst="rect">
            <a:avLst/>
          </a:prstGeom>
        </p:spPr>
      </p:pic>
    </p:spTree>
    <p:extLst>
      <p:ext uri="{BB962C8B-B14F-4D97-AF65-F5344CB8AC3E}">
        <p14:creationId xmlns:p14="http://schemas.microsoft.com/office/powerpoint/2010/main" val="143138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45C83F72-5792-443B-B032-9347164DA6EF}"/>
              </a:ext>
            </a:extLst>
          </p:cNvPr>
          <p:cNvCxnSpPr>
            <a:cxnSpLocks/>
          </p:cNvCxnSpPr>
          <p:nvPr/>
        </p:nvCxnSpPr>
        <p:spPr>
          <a:xfrm flipH="1">
            <a:off x="4145872" y="706094"/>
            <a:ext cx="701336" cy="36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446D50-1C91-4E14-B787-90C6D3DA013A}"/>
              </a:ext>
            </a:extLst>
          </p:cNvPr>
          <p:cNvSpPr txBox="1"/>
          <p:nvPr/>
        </p:nvSpPr>
        <p:spPr>
          <a:xfrm>
            <a:off x="7371427" y="254759"/>
            <a:ext cx="4023804" cy="369332"/>
          </a:xfrm>
          <a:prstGeom prst="rect">
            <a:avLst/>
          </a:prstGeom>
          <a:noFill/>
        </p:spPr>
        <p:txBody>
          <a:bodyPr wrap="square">
            <a:spAutoFit/>
          </a:bodyPr>
          <a:lstStyle/>
          <a:p>
            <a:r>
              <a:rPr lang="en-IN"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There are no null values in the dataset.</a:t>
            </a:r>
          </a:p>
        </p:txBody>
      </p:sp>
      <p:pic>
        <p:nvPicPr>
          <p:cNvPr id="6" name="Picture 5">
            <a:extLst>
              <a:ext uri="{FF2B5EF4-FFF2-40B4-BE49-F238E27FC236}">
                <a16:creationId xmlns:a16="http://schemas.microsoft.com/office/drawing/2014/main" id="{C5723751-3932-4DCD-A143-446379F895B5}"/>
              </a:ext>
            </a:extLst>
          </p:cNvPr>
          <p:cNvPicPr>
            <a:picLocks noChangeAspect="1"/>
          </p:cNvPicPr>
          <p:nvPr/>
        </p:nvPicPr>
        <p:blipFill>
          <a:blip r:embed="rId2"/>
          <a:stretch>
            <a:fillRect/>
          </a:stretch>
        </p:blipFill>
        <p:spPr>
          <a:xfrm>
            <a:off x="3562906" y="69054"/>
            <a:ext cx="3808521" cy="785342"/>
          </a:xfrm>
          <a:prstGeom prst="rect">
            <a:avLst/>
          </a:prstGeom>
        </p:spPr>
      </p:pic>
      <p:pic>
        <p:nvPicPr>
          <p:cNvPr id="21" name="Picture 20">
            <a:extLst>
              <a:ext uri="{FF2B5EF4-FFF2-40B4-BE49-F238E27FC236}">
                <a16:creationId xmlns:a16="http://schemas.microsoft.com/office/drawing/2014/main" id="{2E3AAD3E-AA15-406C-A555-F000BB92C939}"/>
              </a:ext>
            </a:extLst>
          </p:cNvPr>
          <p:cNvPicPr>
            <a:picLocks noChangeAspect="1"/>
          </p:cNvPicPr>
          <p:nvPr/>
        </p:nvPicPr>
        <p:blipFill>
          <a:blip r:embed="rId3"/>
          <a:stretch>
            <a:fillRect/>
          </a:stretch>
        </p:blipFill>
        <p:spPr>
          <a:xfrm>
            <a:off x="590920" y="1070271"/>
            <a:ext cx="4460474" cy="3723671"/>
          </a:xfrm>
          <a:prstGeom prst="rect">
            <a:avLst/>
          </a:prstGeom>
        </p:spPr>
      </p:pic>
      <p:pic>
        <p:nvPicPr>
          <p:cNvPr id="30" name="Picture 29">
            <a:extLst>
              <a:ext uri="{FF2B5EF4-FFF2-40B4-BE49-F238E27FC236}">
                <a16:creationId xmlns:a16="http://schemas.microsoft.com/office/drawing/2014/main" id="{55B50BE8-9BA2-4CD7-A540-8C7A8AECF846}"/>
              </a:ext>
            </a:extLst>
          </p:cNvPr>
          <p:cNvPicPr>
            <a:picLocks noChangeAspect="1"/>
          </p:cNvPicPr>
          <p:nvPr/>
        </p:nvPicPr>
        <p:blipFill>
          <a:blip r:embed="rId4"/>
          <a:stretch>
            <a:fillRect/>
          </a:stretch>
        </p:blipFill>
        <p:spPr>
          <a:xfrm>
            <a:off x="1091953" y="4864963"/>
            <a:ext cx="3959441" cy="2183907"/>
          </a:xfrm>
          <a:prstGeom prst="rect">
            <a:avLst/>
          </a:prstGeom>
        </p:spPr>
      </p:pic>
      <p:pic>
        <p:nvPicPr>
          <p:cNvPr id="31" name="Picture 30">
            <a:extLst>
              <a:ext uri="{FF2B5EF4-FFF2-40B4-BE49-F238E27FC236}">
                <a16:creationId xmlns:a16="http://schemas.microsoft.com/office/drawing/2014/main" id="{B18EB561-A462-42B6-B8AD-94B1DCA208BF}"/>
              </a:ext>
            </a:extLst>
          </p:cNvPr>
          <p:cNvPicPr>
            <a:picLocks noChangeAspect="1"/>
          </p:cNvPicPr>
          <p:nvPr/>
        </p:nvPicPr>
        <p:blipFill>
          <a:blip r:embed="rId5"/>
          <a:stretch>
            <a:fillRect/>
          </a:stretch>
        </p:blipFill>
        <p:spPr>
          <a:xfrm>
            <a:off x="5051394" y="992847"/>
            <a:ext cx="5745480" cy="2613660"/>
          </a:xfrm>
          <a:prstGeom prst="rect">
            <a:avLst/>
          </a:prstGeom>
        </p:spPr>
      </p:pic>
      <p:pic>
        <p:nvPicPr>
          <p:cNvPr id="34" name="Picture 33">
            <a:extLst>
              <a:ext uri="{FF2B5EF4-FFF2-40B4-BE49-F238E27FC236}">
                <a16:creationId xmlns:a16="http://schemas.microsoft.com/office/drawing/2014/main" id="{9C1A3DD6-077C-4DC3-BCCD-33FCC84B73C0}"/>
              </a:ext>
            </a:extLst>
          </p:cNvPr>
          <p:cNvPicPr>
            <a:picLocks noChangeAspect="1"/>
          </p:cNvPicPr>
          <p:nvPr/>
        </p:nvPicPr>
        <p:blipFill>
          <a:blip r:embed="rId6"/>
          <a:stretch>
            <a:fillRect/>
          </a:stretch>
        </p:blipFill>
        <p:spPr>
          <a:xfrm>
            <a:off x="5123082" y="3698709"/>
            <a:ext cx="5745480" cy="2420620"/>
          </a:xfrm>
          <a:prstGeom prst="rect">
            <a:avLst/>
          </a:prstGeom>
        </p:spPr>
      </p:pic>
      <p:pic>
        <p:nvPicPr>
          <p:cNvPr id="22" name="Picture 21">
            <a:extLst>
              <a:ext uri="{FF2B5EF4-FFF2-40B4-BE49-F238E27FC236}">
                <a16:creationId xmlns:a16="http://schemas.microsoft.com/office/drawing/2014/main" id="{7DAFABCF-DC45-4D3E-BCC7-A3C17B67A08D}"/>
              </a:ext>
            </a:extLst>
          </p:cNvPr>
          <p:cNvPicPr>
            <a:picLocks noChangeAspect="1"/>
          </p:cNvPicPr>
          <p:nvPr/>
        </p:nvPicPr>
        <p:blipFill>
          <a:blip r:embed="rId7"/>
          <a:stretch>
            <a:fillRect/>
          </a:stretch>
        </p:blipFill>
        <p:spPr>
          <a:xfrm>
            <a:off x="-284084" y="177833"/>
            <a:ext cx="3915052" cy="457240"/>
          </a:xfrm>
          <a:prstGeom prst="rect">
            <a:avLst/>
          </a:prstGeom>
        </p:spPr>
      </p:pic>
    </p:spTree>
    <p:extLst>
      <p:ext uri="{BB962C8B-B14F-4D97-AF65-F5344CB8AC3E}">
        <p14:creationId xmlns:p14="http://schemas.microsoft.com/office/powerpoint/2010/main" val="87545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DD6F99D-F961-4F49-95ED-92D2F4DB3F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6" name="TextBox 25">
            <a:extLst>
              <a:ext uri="{FF2B5EF4-FFF2-40B4-BE49-F238E27FC236}">
                <a16:creationId xmlns:a16="http://schemas.microsoft.com/office/drawing/2014/main" id="{7BC04DFC-5C4E-418D-9EB4-B339CCB19E71}"/>
              </a:ext>
            </a:extLst>
          </p:cNvPr>
          <p:cNvSpPr txBox="1"/>
          <p:nvPr/>
        </p:nvSpPr>
        <p:spPr>
          <a:xfrm>
            <a:off x="248615" y="21772"/>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BCC32DC-5242-4D28-9CFB-303E5FBE8C38}"/>
              </a:ext>
            </a:extLst>
          </p:cNvPr>
          <p:cNvPicPr>
            <a:picLocks noChangeAspect="1"/>
          </p:cNvPicPr>
          <p:nvPr/>
        </p:nvPicPr>
        <p:blipFill>
          <a:blip r:embed="rId2"/>
          <a:stretch>
            <a:fillRect/>
          </a:stretch>
        </p:blipFill>
        <p:spPr>
          <a:xfrm>
            <a:off x="0" y="382098"/>
            <a:ext cx="5745480" cy="3618865"/>
          </a:xfrm>
          <a:prstGeom prst="rect">
            <a:avLst/>
          </a:prstGeom>
        </p:spPr>
      </p:pic>
      <p:pic>
        <p:nvPicPr>
          <p:cNvPr id="9" name="Picture 8">
            <a:extLst>
              <a:ext uri="{FF2B5EF4-FFF2-40B4-BE49-F238E27FC236}">
                <a16:creationId xmlns:a16="http://schemas.microsoft.com/office/drawing/2014/main" id="{8C019116-524A-4331-A49C-14003C7AF2E9}"/>
              </a:ext>
            </a:extLst>
          </p:cNvPr>
          <p:cNvPicPr>
            <a:picLocks noChangeAspect="1"/>
          </p:cNvPicPr>
          <p:nvPr/>
        </p:nvPicPr>
        <p:blipFill>
          <a:blip r:embed="rId3"/>
          <a:stretch>
            <a:fillRect/>
          </a:stretch>
        </p:blipFill>
        <p:spPr>
          <a:xfrm>
            <a:off x="0" y="4022735"/>
            <a:ext cx="5745480" cy="3378200"/>
          </a:xfrm>
          <a:prstGeom prst="rect">
            <a:avLst/>
          </a:prstGeom>
        </p:spPr>
      </p:pic>
      <p:pic>
        <p:nvPicPr>
          <p:cNvPr id="10" name="Picture 9">
            <a:extLst>
              <a:ext uri="{FF2B5EF4-FFF2-40B4-BE49-F238E27FC236}">
                <a16:creationId xmlns:a16="http://schemas.microsoft.com/office/drawing/2014/main" id="{FE7A765D-0EA4-4B60-BDF0-AD434FB7D291}"/>
              </a:ext>
            </a:extLst>
          </p:cNvPr>
          <p:cNvPicPr>
            <a:picLocks noChangeAspect="1"/>
          </p:cNvPicPr>
          <p:nvPr/>
        </p:nvPicPr>
        <p:blipFill>
          <a:blip r:embed="rId4"/>
          <a:stretch>
            <a:fillRect/>
          </a:stretch>
        </p:blipFill>
        <p:spPr>
          <a:xfrm>
            <a:off x="5745480" y="21772"/>
            <a:ext cx="5745480" cy="4201795"/>
          </a:xfrm>
          <a:prstGeom prst="rect">
            <a:avLst/>
          </a:prstGeom>
        </p:spPr>
      </p:pic>
      <p:pic>
        <p:nvPicPr>
          <p:cNvPr id="11" name="Picture 10">
            <a:extLst>
              <a:ext uri="{FF2B5EF4-FFF2-40B4-BE49-F238E27FC236}">
                <a16:creationId xmlns:a16="http://schemas.microsoft.com/office/drawing/2014/main" id="{B496B9CC-EF41-4B36-BD79-F17843614C2E}"/>
              </a:ext>
            </a:extLst>
          </p:cNvPr>
          <p:cNvPicPr>
            <a:picLocks noChangeAspect="1"/>
          </p:cNvPicPr>
          <p:nvPr/>
        </p:nvPicPr>
        <p:blipFill>
          <a:blip r:embed="rId5"/>
          <a:stretch>
            <a:fillRect/>
          </a:stretch>
        </p:blipFill>
        <p:spPr>
          <a:xfrm>
            <a:off x="6260384" y="4223567"/>
            <a:ext cx="5931616" cy="2970530"/>
          </a:xfrm>
          <a:prstGeom prst="rect">
            <a:avLst/>
          </a:prstGeom>
        </p:spPr>
      </p:pic>
    </p:spTree>
    <p:extLst>
      <p:ext uri="{BB962C8B-B14F-4D97-AF65-F5344CB8AC3E}">
        <p14:creationId xmlns:p14="http://schemas.microsoft.com/office/powerpoint/2010/main" val="70312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DD6F99D-F961-4F49-95ED-92D2F4DB3F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BD800C75-F97B-4211-AF8F-80D96D18B5CE}"/>
              </a:ext>
            </a:extLst>
          </p:cNvPr>
          <p:cNvSpPr txBox="1"/>
          <p:nvPr/>
        </p:nvSpPr>
        <p:spPr>
          <a:xfrm>
            <a:off x="248615" y="10886"/>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C7BA4677-C0C0-48E0-B6BD-C2018BAB3E15}"/>
              </a:ext>
            </a:extLst>
          </p:cNvPr>
          <p:cNvPicPr>
            <a:picLocks noChangeAspect="1"/>
          </p:cNvPicPr>
          <p:nvPr/>
        </p:nvPicPr>
        <p:blipFill>
          <a:blip r:embed="rId2"/>
          <a:stretch>
            <a:fillRect/>
          </a:stretch>
        </p:blipFill>
        <p:spPr>
          <a:xfrm>
            <a:off x="-172594" y="360326"/>
            <a:ext cx="5745480" cy="2462530"/>
          </a:xfrm>
          <a:prstGeom prst="rect">
            <a:avLst/>
          </a:prstGeom>
        </p:spPr>
      </p:pic>
      <p:pic>
        <p:nvPicPr>
          <p:cNvPr id="13" name="Picture 12">
            <a:extLst>
              <a:ext uri="{FF2B5EF4-FFF2-40B4-BE49-F238E27FC236}">
                <a16:creationId xmlns:a16="http://schemas.microsoft.com/office/drawing/2014/main" id="{49A28043-EF1E-4871-8753-77F994EE97BB}"/>
              </a:ext>
            </a:extLst>
          </p:cNvPr>
          <p:cNvPicPr>
            <a:picLocks noChangeAspect="1"/>
          </p:cNvPicPr>
          <p:nvPr/>
        </p:nvPicPr>
        <p:blipFill>
          <a:blip r:embed="rId3"/>
          <a:stretch>
            <a:fillRect/>
          </a:stretch>
        </p:blipFill>
        <p:spPr>
          <a:xfrm>
            <a:off x="-172594" y="2944175"/>
            <a:ext cx="5745480" cy="3138170"/>
          </a:xfrm>
          <a:prstGeom prst="rect">
            <a:avLst/>
          </a:prstGeom>
        </p:spPr>
      </p:pic>
      <p:pic>
        <p:nvPicPr>
          <p:cNvPr id="14" name="Picture 13">
            <a:extLst>
              <a:ext uri="{FF2B5EF4-FFF2-40B4-BE49-F238E27FC236}">
                <a16:creationId xmlns:a16="http://schemas.microsoft.com/office/drawing/2014/main" id="{177009E6-7B23-4E16-831D-A4DCB72478C6}"/>
              </a:ext>
            </a:extLst>
          </p:cNvPr>
          <p:cNvPicPr>
            <a:picLocks noChangeAspect="1"/>
          </p:cNvPicPr>
          <p:nvPr/>
        </p:nvPicPr>
        <p:blipFill>
          <a:blip r:embed="rId4"/>
          <a:stretch>
            <a:fillRect/>
          </a:stretch>
        </p:blipFill>
        <p:spPr>
          <a:xfrm>
            <a:off x="5457476" y="108900"/>
            <a:ext cx="5745480" cy="2835275"/>
          </a:xfrm>
          <a:prstGeom prst="rect">
            <a:avLst/>
          </a:prstGeom>
        </p:spPr>
      </p:pic>
      <p:pic>
        <p:nvPicPr>
          <p:cNvPr id="15" name="Picture 14">
            <a:extLst>
              <a:ext uri="{FF2B5EF4-FFF2-40B4-BE49-F238E27FC236}">
                <a16:creationId xmlns:a16="http://schemas.microsoft.com/office/drawing/2014/main" id="{3545CD07-D7CE-4C6E-93D2-39A07566ED71}"/>
              </a:ext>
            </a:extLst>
          </p:cNvPr>
          <p:cNvPicPr>
            <a:picLocks noChangeAspect="1"/>
          </p:cNvPicPr>
          <p:nvPr/>
        </p:nvPicPr>
        <p:blipFill>
          <a:blip r:embed="rId5"/>
          <a:stretch>
            <a:fillRect/>
          </a:stretch>
        </p:blipFill>
        <p:spPr>
          <a:xfrm>
            <a:off x="5572886" y="3141013"/>
            <a:ext cx="5745480" cy="2708910"/>
          </a:xfrm>
          <a:prstGeom prst="rect">
            <a:avLst/>
          </a:prstGeom>
        </p:spPr>
      </p:pic>
    </p:spTree>
    <p:extLst>
      <p:ext uri="{BB962C8B-B14F-4D97-AF65-F5344CB8AC3E}">
        <p14:creationId xmlns:p14="http://schemas.microsoft.com/office/powerpoint/2010/main" val="177028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4CC77B8-686C-4A83-BE7E-6BB9FAB8C3EC}"/>
              </a:ext>
            </a:extLst>
          </p:cNvPr>
          <p:cNvSpPr txBox="1"/>
          <p:nvPr/>
        </p:nvSpPr>
        <p:spPr>
          <a:xfrm>
            <a:off x="248615" y="195944"/>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E522332-E70A-4CFC-81EC-13A7A293D72C}"/>
              </a:ext>
            </a:extLst>
          </p:cNvPr>
          <p:cNvPicPr>
            <a:picLocks noChangeAspect="1"/>
          </p:cNvPicPr>
          <p:nvPr/>
        </p:nvPicPr>
        <p:blipFill>
          <a:blip r:embed="rId2"/>
          <a:stretch>
            <a:fillRect/>
          </a:stretch>
        </p:blipFill>
        <p:spPr>
          <a:xfrm>
            <a:off x="350520" y="623275"/>
            <a:ext cx="5745480" cy="4566285"/>
          </a:xfrm>
          <a:prstGeom prst="rect">
            <a:avLst/>
          </a:prstGeom>
        </p:spPr>
      </p:pic>
      <p:pic>
        <p:nvPicPr>
          <p:cNvPr id="7" name="Picture 6">
            <a:extLst>
              <a:ext uri="{FF2B5EF4-FFF2-40B4-BE49-F238E27FC236}">
                <a16:creationId xmlns:a16="http://schemas.microsoft.com/office/drawing/2014/main" id="{6C801B5A-B6F9-42A2-8FC6-703318D8214E}"/>
              </a:ext>
            </a:extLst>
          </p:cNvPr>
          <p:cNvPicPr>
            <a:picLocks noChangeAspect="1"/>
          </p:cNvPicPr>
          <p:nvPr/>
        </p:nvPicPr>
        <p:blipFill>
          <a:blip r:embed="rId3"/>
          <a:stretch>
            <a:fillRect/>
          </a:stretch>
        </p:blipFill>
        <p:spPr>
          <a:xfrm>
            <a:off x="5572886" y="0"/>
            <a:ext cx="5745480" cy="4047490"/>
          </a:xfrm>
          <a:prstGeom prst="rect">
            <a:avLst/>
          </a:prstGeom>
        </p:spPr>
      </p:pic>
      <p:pic>
        <p:nvPicPr>
          <p:cNvPr id="8" name="Picture 7">
            <a:extLst>
              <a:ext uri="{FF2B5EF4-FFF2-40B4-BE49-F238E27FC236}">
                <a16:creationId xmlns:a16="http://schemas.microsoft.com/office/drawing/2014/main" id="{AEA4D193-C7F4-4377-A6CE-8B4D442F7AD4}"/>
              </a:ext>
            </a:extLst>
          </p:cNvPr>
          <p:cNvPicPr>
            <a:picLocks noChangeAspect="1"/>
          </p:cNvPicPr>
          <p:nvPr/>
        </p:nvPicPr>
        <p:blipFill>
          <a:blip r:embed="rId4"/>
          <a:stretch>
            <a:fillRect/>
          </a:stretch>
        </p:blipFill>
        <p:spPr>
          <a:xfrm>
            <a:off x="5691252" y="4136267"/>
            <a:ext cx="5745480" cy="2609215"/>
          </a:xfrm>
          <a:prstGeom prst="rect">
            <a:avLst/>
          </a:prstGeom>
        </p:spPr>
      </p:pic>
    </p:spTree>
    <p:extLst>
      <p:ext uri="{BB962C8B-B14F-4D97-AF65-F5344CB8AC3E}">
        <p14:creationId xmlns:p14="http://schemas.microsoft.com/office/powerpoint/2010/main" val="900819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F18481-DF1D-462B-94B3-9EC62A9A203A}"/>
              </a:ext>
            </a:extLst>
          </p:cNvPr>
          <p:cNvPicPr>
            <a:picLocks noChangeAspect="1"/>
          </p:cNvPicPr>
          <p:nvPr/>
        </p:nvPicPr>
        <p:blipFill>
          <a:blip r:embed="rId2"/>
          <a:stretch>
            <a:fillRect/>
          </a:stretch>
        </p:blipFill>
        <p:spPr>
          <a:xfrm>
            <a:off x="151586" y="110425"/>
            <a:ext cx="5745480" cy="1701165"/>
          </a:xfrm>
          <a:prstGeom prst="rect">
            <a:avLst/>
          </a:prstGeom>
        </p:spPr>
      </p:pic>
      <p:pic>
        <p:nvPicPr>
          <p:cNvPr id="6" name="Picture 5">
            <a:extLst>
              <a:ext uri="{FF2B5EF4-FFF2-40B4-BE49-F238E27FC236}">
                <a16:creationId xmlns:a16="http://schemas.microsoft.com/office/drawing/2014/main" id="{5D67A2B3-AD4D-44D6-AC37-475577B3A3EA}"/>
              </a:ext>
            </a:extLst>
          </p:cNvPr>
          <p:cNvPicPr>
            <a:picLocks noChangeAspect="1"/>
          </p:cNvPicPr>
          <p:nvPr/>
        </p:nvPicPr>
        <p:blipFill>
          <a:blip r:embed="rId3"/>
          <a:stretch>
            <a:fillRect/>
          </a:stretch>
        </p:blipFill>
        <p:spPr>
          <a:xfrm>
            <a:off x="151586" y="1932502"/>
            <a:ext cx="5745480" cy="4379521"/>
          </a:xfrm>
          <a:prstGeom prst="rect">
            <a:avLst/>
          </a:prstGeom>
        </p:spPr>
      </p:pic>
      <p:pic>
        <p:nvPicPr>
          <p:cNvPr id="7" name="Picture 6">
            <a:extLst>
              <a:ext uri="{FF2B5EF4-FFF2-40B4-BE49-F238E27FC236}">
                <a16:creationId xmlns:a16="http://schemas.microsoft.com/office/drawing/2014/main" id="{1E554550-ECF0-40BC-AC45-5F0F83920F68}"/>
              </a:ext>
            </a:extLst>
          </p:cNvPr>
          <p:cNvPicPr>
            <a:picLocks noChangeAspect="1"/>
          </p:cNvPicPr>
          <p:nvPr/>
        </p:nvPicPr>
        <p:blipFill>
          <a:blip r:embed="rId4"/>
          <a:stretch>
            <a:fillRect/>
          </a:stretch>
        </p:blipFill>
        <p:spPr>
          <a:xfrm>
            <a:off x="151586" y="6312023"/>
            <a:ext cx="5745480" cy="673760"/>
          </a:xfrm>
          <a:prstGeom prst="rect">
            <a:avLst/>
          </a:prstGeom>
        </p:spPr>
      </p:pic>
      <p:pic>
        <p:nvPicPr>
          <p:cNvPr id="8" name="Picture 7">
            <a:extLst>
              <a:ext uri="{FF2B5EF4-FFF2-40B4-BE49-F238E27FC236}">
                <a16:creationId xmlns:a16="http://schemas.microsoft.com/office/drawing/2014/main" id="{D1A6B593-55D2-4B03-93FA-AFB5B1DB8395}"/>
              </a:ext>
            </a:extLst>
          </p:cNvPr>
          <p:cNvPicPr>
            <a:picLocks noChangeAspect="1"/>
          </p:cNvPicPr>
          <p:nvPr/>
        </p:nvPicPr>
        <p:blipFill>
          <a:blip r:embed="rId5"/>
          <a:stretch>
            <a:fillRect/>
          </a:stretch>
        </p:blipFill>
        <p:spPr>
          <a:xfrm>
            <a:off x="5897066" y="1731904"/>
            <a:ext cx="5745480" cy="1192530"/>
          </a:xfrm>
          <a:prstGeom prst="rect">
            <a:avLst/>
          </a:prstGeom>
        </p:spPr>
      </p:pic>
    </p:spTree>
    <p:extLst>
      <p:ext uri="{BB962C8B-B14F-4D97-AF65-F5344CB8AC3E}">
        <p14:creationId xmlns:p14="http://schemas.microsoft.com/office/powerpoint/2010/main" val="4101243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989124" y="60153"/>
            <a:ext cx="4568297" cy="742494"/>
          </a:xfrm>
        </p:spPr>
        <p:txBody>
          <a:bodyPr anchor="ctr">
            <a:normAutofit/>
          </a:bodyPr>
          <a:lstStyle/>
          <a:p>
            <a:r>
              <a:rPr lang="en-US" sz="3600" b="1" cap="all" dirty="0">
                <a:latin typeface="Calibri" panose="020F0502020204030204" pitchFamily="34" charset="0"/>
                <a:cs typeface="Calibri" panose="020F0502020204030204" pitchFamily="34" charset="0"/>
              </a:rPr>
              <a:t>Problem Overview</a:t>
            </a:r>
            <a:endParaRPr lang="en-IN" sz="3600" b="1" cap="all"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1C0B5B0-1C1B-4FE3-A057-8F9CF2CA7AE9}"/>
              </a:ext>
            </a:extLst>
          </p:cNvPr>
          <p:cNvPicPr>
            <a:picLocks noChangeAspect="1"/>
          </p:cNvPicPr>
          <p:nvPr/>
        </p:nvPicPr>
        <p:blipFill>
          <a:blip r:embed="rId2"/>
          <a:stretch>
            <a:fillRect/>
          </a:stretch>
        </p:blipFill>
        <p:spPr>
          <a:xfrm>
            <a:off x="0" y="895740"/>
            <a:ext cx="6332769" cy="5677392"/>
          </a:xfrm>
          <a:prstGeom prst="rect">
            <a:avLst/>
          </a:prstGeom>
        </p:spPr>
      </p:pic>
      <p:pic>
        <p:nvPicPr>
          <p:cNvPr id="7" name="Picture 6">
            <a:extLst>
              <a:ext uri="{FF2B5EF4-FFF2-40B4-BE49-F238E27FC236}">
                <a16:creationId xmlns:a16="http://schemas.microsoft.com/office/drawing/2014/main" id="{70E288E9-92CA-4BE6-AD18-C91E4394039E}"/>
              </a:ext>
            </a:extLst>
          </p:cNvPr>
          <p:cNvPicPr>
            <a:picLocks noChangeAspect="1"/>
          </p:cNvPicPr>
          <p:nvPr/>
        </p:nvPicPr>
        <p:blipFill>
          <a:blip r:embed="rId3"/>
          <a:stretch>
            <a:fillRect/>
          </a:stretch>
        </p:blipFill>
        <p:spPr>
          <a:xfrm>
            <a:off x="7584491" y="153246"/>
            <a:ext cx="2941575" cy="556308"/>
          </a:xfrm>
          <a:prstGeom prst="rect">
            <a:avLst/>
          </a:prstGeom>
        </p:spPr>
      </p:pic>
      <p:pic>
        <p:nvPicPr>
          <p:cNvPr id="9" name="Picture 8">
            <a:extLst>
              <a:ext uri="{FF2B5EF4-FFF2-40B4-BE49-F238E27FC236}">
                <a16:creationId xmlns:a16="http://schemas.microsoft.com/office/drawing/2014/main" id="{01E92B92-B79F-42AB-B6D7-6E1BBB7A3113}"/>
              </a:ext>
            </a:extLst>
          </p:cNvPr>
          <p:cNvPicPr>
            <a:picLocks noChangeAspect="1"/>
          </p:cNvPicPr>
          <p:nvPr/>
        </p:nvPicPr>
        <p:blipFill>
          <a:blip r:embed="rId4"/>
          <a:stretch>
            <a:fillRect/>
          </a:stretch>
        </p:blipFill>
        <p:spPr>
          <a:xfrm>
            <a:off x="6421546" y="802647"/>
            <a:ext cx="4711052" cy="1272650"/>
          </a:xfrm>
          <a:prstGeom prst="rect">
            <a:avLst/>
          </a:prstGeom>
        </p:spPr>
      </p:pic>
    </p:spTree>
    <p:extLst>
      <p:ext uri="{BB962C8B-B14F-4D97-AF65-F5344CB8AC3E}">
        <p14:creationId xmlns:p14="http://schemas.microsoft.com/office/powerpoint/2010/main" val="2618023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78CE7-43B8-4511-9DE5-D5CA1FADC14D}"/>
              </a:ext>
            </a:extLst>
          </p:cNvPr>
          <p:cNvSpPr txBox="1"/>
          <p:nvPr/>
        </p:nvSpPr>
        <p:spPr>
          <a:xfrm>
            <a:off x="231680" y="455166"/>
            <a:ext cx="11056080" cy="4883388"/>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Data Inputs- Logic- Output Relationships</a:t>
            </a:r>
          </a:p>
          <a:p>
            <a:endParaRPr lang="en-US" sz="2000" b="1" dirty="0">
              <a:latin typeface="Calibri" panose="020F0502020204030204" pitchFamily="34"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Classification, the output variable must be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discrete value</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classification,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inputs are divided into two or more classes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and the learner must produce a model that assigns unseen inputs to one (or multi-label classification) or more of these classes. This is typically tackled in a supervised way.</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machine learning, classification refers to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predictive </a:t>
            </a:r>
            <a:r>
              <a:rPr lang="en-IN" sz="1600" b="1" dirty="0" err="1">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problem where a class label is predicted for a given example of input data</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 classification model attempts to draw some conclusion from observed values. Given one or more inputs a classification model will try to predict the value of one or more outcomes. The output variables are often called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labels or categories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600" dirty="0">
              <a:solidFill>
                <a:srgbClr val="202124"/>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classification can have real-valued or discrete input variables. A problem with two classes is often called a two-class or binary classification problem. A problem with more than two classes is often called a multi-class classification problem. A classification algorithm, in general, is a function that weighs the input features so that the output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separates one class into positive values and the other into negative values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t>
            </a: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Classification is a data mining function that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assigns items in a collection to target categories or classes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The goal of classification is to accurately predict the target class for each case in the data. For example, a classification model could be used to identify loan applicants as low, medium, or high credit risks.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Classification analysis is a data analysis task within data-mining, </a:t>
            </a:r>
            <a:r>
              <a:rPr lang="en-IN" sz="16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that identifies and assigns categories to a collection of data to allow for more accurate analysis</a:t>
            </a: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Classification analysis can be used to question, make a decision, or predict behaviour through the use of an algorithm.</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8318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8D64D8-79DA-4963-B526-20CCDCCEA6A3}"/>
              </a:ext>
            </a:extLst>
          </p:cNvPr>
          <p:cNvSpPr txBox="1"/>
          <p:nvPr/>
        </p:nvSpPr>
        <p:spPr>
          <a:xfrm>
            <a:off x="213105" y="62188"/>
            <a:ext cx="5237784" cy="369332"/>
          </a:xfrm>
          <a:prstGeom prst="rect">
            <a:avLst/>
          </a:prstGeom>
          <a:noFill/>
        </p:spPr>
        <p:txBody>
          <a:bodyPr wrap="square">
            <a:spAutoFit/>
          </a:bodyPr>
          <a:lstStyle/>
          <a:p>
            <a:pPr>
              <a:spcAft>
                <a:spcPts val="800"/>
              </a:spcAft>
            </a:pPr>
            <a:r>
              <a:rPr lang="en-US" b="1" u="sng" dirty="0">
                <a:effectLst/>
                <a:latin typeface="Calibri" panose="020F0502020204030204" pitchFamily="34" charset="0"/>
                <a:ea typeface="Calibri" panose="020F0502020204030204" pitchFamily="34" charset="0"/>
                <a:cs typeface="Calibri" panose="020F0502020204030204" pitchFamily="34" charset="0"/>
              </a:rPr>
              <a:t>Data Pre-processing &amp; Feature Engineering</a:t>
            </a:r>
            <a:endParaRPr lang="en-IN"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524FA62-B6B3-40A6-8206-365AA5C88E6F}"/>
              </a:ext>
            </a:extLst>
          </p:cNvPr>
          <p:cNvPicPr>
            <a:picLocks noChangeAspect="1"/>
          </p:cNvPicPr>
          <p:nvPr/>
        </p:nvPicPr>
        <p:blipFill>
          <a:blip r:embed="rId2"/>
          <a:stretch>
            <a:fillRect/>
          </a:stretch>
        </p:blipFill>
        <p:spPr>
          <a:xfrm>
            <a:off x="62248" y="431520"/>
            <a:ext cx="6226080" cy="2651250"/>
          </a:xfrm>
          <a:prstGeom prst="rect">
            <a:avLst/>
          </a:prstGeom>
        </p:spPr>
      </p:pic>
      <p:pic>
        <p:nvPicPr>
          <p:cNvPr id="12" name="Picture 11">
            <a:extLst>
              <a:ext uri="{FF2B5EF4-FFF2-40B4-BE49-F238E27FC236}">
                <a16:creationId xmlns:a16="http://schemas.microsoft.com/office/drawing/2014/main" id="{BA303023-A8AD-44BD-943B-D978FC35E3E8}"/>
              </a:ext>
            </a:extLst>
          </p:cNvPr>
          <p:cNvPicPr>
            <a:picLocks noChangeAspect="1"/>
          </p:cNvPicPr>
          <p:nvPr/>
        </p:nvPicPr>
        <p:blipFill>
          <a:blip r:embed="rId3"/>
          <a:stretch>
            <a:fillRect/>
          </a:stretch>
        </p:blipFill>
        <p:spPr>
          <a:xfrm>
            <a:off x="213105" y="3082770"/>
            <a:ext cx="5745480" cy="3460115"/>
          </a:xfrm>
          <a:prstGeom prst="rect">
            <a:avLst/>
          </a:prstGeom>
        </p:spPr>
      </p:pic>
      <p:pic>
        <p:nvPicPr>
          <p:cNvPr id="13" name="Picture 12">
            <a:extLst>
              <a:ext uri="{FF2B5EF4-FFF2-40B4-BE49-F238E27FC236}">
                <a16:creationId xmlns:a16="http://schemas.microsoft.com/office/drawing/2014/main" id="{24455D7F-8311-4494-9D67-FFDAB8E0AE0A}"/>
              </a:ext>
            </a:extLst>
          </p:cNvPr>
          <p:cNvPicPr>
            <a:picLocks noChangeAspect="1"/>
          </p:cNvPicPr>
          <p:nvPr/>
        </p:nvPicPr>
        <p:blipFill>
          <a:blip r:embed="rId4"/>
          <a:stretch>
            <a:fillRect/>
          </a:stretch>
        </p:blipFill>
        <p:spPr>
          <a:xfrm>
            <a:off x="5806661" y="62188"/>
            <a:ext cx="5745480" cy="1683385"/>
          </a:xfrm>
          <a:prstGeom prst="rect">
            <a:avLst/>
          </a:prstGeom>
        </p:spPr>
      </p:pic>
      <p:pic>
        <p:nvPicPr>
          <p:cNvPr id="5" name="Picture 4">
            <a:extLst>
              <a:ext uri="{FF2B5EF4-FFF2-40B4-BE49-F238E27FC236}">
                <a16:creationId xmlns:a16="http://schemas.microsoft.com/office/drawing/2014/main" id="{0B6E06CB-992B-4349-B83E-3A99FA9E7338}"/>
              </a:ext>
            </a:extLst>
          </p:cNvPr>
          <p:cNvPicPr>
            <a:picLocks noChangeAspect="1"/>
          </p:cNvPicPr>
          <p:nvPr/>
        </p:nvPicPr>
        <p:blipFill>
          <a:blip r:embed="rId5"/>
          <a:stretch>
            <a:fillRect/>
          </a:stretch>
        </p:blipFill>
        <p:spPr>
          <a:xfrm>
            <a:off x="5806661" y="1745573"/>
            <a:ext cx="5745480" cy="1010469"/>
          </a:xfrm>
          <a:prstGeom prst="rect">
            <a:avLst/>
          </a:prstGeom>
        </p:spPr>
      </p:pic>
      <p:pic>
        <p:nvPicPr>
          <p:cNvPr id="14" name="Picture 13">
            <a:extLst>
              <a:ext uri="{FF2B5EF4-FFF2-40B4-BE49-F238E27FC236}">
                <a16:creationId xmlns:a16="http://schemas.microsoft.com/office/drawing/2014/main" id="{7BE5DE01-BD94-425F-A2BC-2FDB32D18B13}"/>
              </a:ext>
            </a:extLst>
          </p:cNvPr>
          <p:cNvPicPr>
            <a:picLocks noChangeAspect="1"/>
          </p:cNvPicPr>
          <p:nvPr/>
        </p:nvPicPr>
        <p:blipFill>
          <a:blip r:embed="rId6"/>
          <a:stretch>
            <a:fillRect/>
          </a:stretch>
        </p:blipFill>
        <p:spPr>
          <a:xfrm>
            <a:off x="6047495" y="2958310"/>
            <a:ext cx="5745480" cy="3615690"/>
          </a:xfrm>
          <a:prstGeom prst="rect">
            <a:avLst/>
          </a:prstGeom>
        </p:spPr>
      </p:pic>
    </p:spTree>
    <p:extLst>
      <p:ext uri="{BB962C8B-B14F-4D97-AF65-F5344CB8AC3E}">
        <p14:creationId xmlns:p14="http://schemas.microsoft.com/office/powerpoint/2010/main" val="1609712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E90EF-A51A-4D06-ACA1-9C2FCA845679}"/>
              </a:ext>
            </a:extLst>
          </p:cNvPr>
          <p:cNvPicPr>
            <a:picLocks noChangeAspect="1"/>
          </p:cNvPicPr>
          <p:nvPr/>
        </p:nvPicPr>
        <p:blipFill>
          <a:blip r:embed="rId2"/>
          <a:stretch>
            <a:fillRect/>
          </a:stretch>
        </p:blipFill>
        <p:spPr>
          <a:xfrm>
            <a:off x="178219" y="0"/>
            <a:ext cx="5745480" cy="2932430"/>
          </a:xfrm>
          <a:prstGeom prst="rect">
            <a:avLst/>
          </a:prstGeom>
        </p:spPr>
      </p:pic>
      <p:pic>
        <p:nvPicPr>
          <p:cNvPr id="9" name="Picture 8">
            <a:extLst>
              <a:ext uri="{FF2B5EF4-FFF2-40B4-BE49-F238E27FC236}">
                <a16:creationId xmlns:a16="http://schemas.microsoft.com/office/drawing/2014/main" id="{371CAA19-F96C-4C2D-BD89-EDE15A9470AB}"/>
              </a:ext>
            </a:extLst>
          </p:cNvPr>
          <p:cNvPicPr>
            <a:picLocks noChangeAspect="1"/>
          </p:cNvPicPr>
          <p:nvPr/>
        </p:nvPicPr>
        <p:blipFill>
          <a:blip r:embed="rId3"/>
          <a:stretch>
            <a:fillRect/>
          </a:stretch>
        </p:blipFill>
        <p:spPr>
          <a:xfrm>
            <a:off x="112488" y="2849731"/>
            <a:ext cx="3604260" cy="4225771"/>
          </a:xfrm>
          <a:prstGeom prst="rect">
            <a:avLst/>
          </a:prstGeom>
        </p:spPr>
      </p:pic>
      <p:pic>
        <p:nvPicPr>
          <p:cNvPr id="10" name="Picture 9">
            <a:extLst>
              <a:ext uri="{FF2B5EF4-FFF2-40B4-BE49-F238E27FC236}">
                <a16:creationId xmlns:a16="http://schemas.microsoft.com/office/drawing/2014/main" id="{BCE6D491-24B1-4962-A8BF-2ACE1AD6EBAC}"/>
              </a:ext>
            </a:extLst>
          </p:cNvPr>
          <p:cNvPicPr>
            <a:picLocks noChangeAspect="1"/>
          </p:cNvPicPr>
          <p:nvPr/>
        </p:nvPicPr>
        <p:blipFill>
          <a:blip r:embed="rId4"/>
          <a:stretch>
            <a:fillRect/>
          </a:stretch>
        </p:blipFill>
        <p:spPr>
          <a:xfrm>
            <a:off x="5923699" y="145636"/>
            <a:ext cx="5121084" cy="1577477"/>
          </a:xfrm>
          <a:prstGeom prst="rect">
            <a:avLst/>
          </a:prstGeom>
        </p:spPr>
      </p:pic>
    </p:spTree>
    <p:extLst>
      <p:ext uri="{BB962C8B-B14F-4D97-AF65-F5344CB8AC3E}">
        <p14:creationId xmlns:p14="http://schemas.microsoft.com/office/powerpoint/2010/main" val="529040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8238D-3F2E-44A2-978C-CA92961686EB}"/>
              </a:ext>
            </a:extLst>
          </p:cNvPr>
          <p:cNvPicPr>
            <a:picLocks noChangeAspect="1"/>
          </p:cNvPicPr>
          <p:nvPr/>
        </p:nvPicPr>
        <p:blipFill>
          <a:blip r:embed="rId2"/>
          <a:stretch>
            <a:fillRect/>
          </a:stretch>
        </p:blipFill>
        <p:spPr>
          <a:xfrm>
            <a:off x="2208760" y="185644"/>
            <a:ext cx="5921253" cy="1036410"/>
          </a:xfrm>
          <a:prstGeom prst="rect">
            <a:avLst/>
          </a:prstGeom>
        </p:spPr>
      </p:pic>
      <p:pic>
        <p:nvPicPr>
          <p:cNvPr id="9" name="Picture 8">
            <a:extLst>
              <a:ext uri="{FF2B5EF4-FFF2-40B4-BE49-F238E27FC236}">
                <a16:creationId xmlns:a16="http://schemas.microsoft.com/office/drawing/2014/main" id="{35D3D82D-E346-4216-98AA-961E5FDEB70D}"/>
              </a:ext>
            </a:extLst>
          </p:cNvPr>
          <p:cNvPicPr>
            <a:picLocks noChangeAspect="1"/>
          </p:cNvPicPr>
          <p:nvPr/>
        </p:nvPicPr>
        <p:blipFill>
          <a:blip r:embed="rId3"/>
          <a:stretch>
            <a:fillRect/>
          </a:stretch>
        </p:blipFill>
        <p:spPr>
          <a:xfrm>
            <a:off x="1926454" y="1515014"/>
            <a:ext cx="5745480" cy="3508375"/>
          </a:xfrm>
          <a:prstGeom prst="rect">
            <a:avLst/>
          </a:prstGeom>
        </p:spPr>
      </p:pic>
      <p:pic>
        <p:nvPicPr>
          <p:cNvPr id="10" name="Picture 9">
            <a:extLst>
              <a:ext uri="{FF2B5EF4-FFF2-40B4-BE49-F238E27FC236}">
                <a16:creationId xmlns:a16="http://schemas.microsoft.com/office/drawing/2014/main" id="{BF087620-F43A-4787-89C4-F721982360E7}"/>
              </a:ext>
            </a:extLst>
          </p:cNvPr>
          <p:cNvPicPr>
            <a:picLocks noChangeAspect="1"/>
          </p:cNvPicPr>
          <p:nvPr/>
        </p:nvPicPr>
        <p:blipFill>
          <a:blip r:embed="rId4"/>
          <a:stretch>
            <a:fillRect/>
          </a:stretch>
        </p:blipFill>
        <p:spPr>
          <a:xfrm>
            <a:off x="2384533" y="5316350"/>
            <a:ext cx="5745480" cy="991235"/>
          </a:xfrm>
          <a:prstGeom prst="rect">
            <a:avLst/>
          </a:prstGeom>
        </p:spPr>
      </p:pic>
    </p:spTree>
    <p:extLst>
      <p:ext uri="{BB962C8B-B14F-4D97-AF65-F5344CB8AC3E}">
        <p14:creationId xmlns:p14="http://schemas.microsoft.com/office/powerpoint/2010/main" val="3944839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78CE7-43B8-4511-9DE5-D5CA1FADC14D}"/>
              </a:ext>
            </a:extLst>
          </p:cNvPr>
          <p:cNvSpPr txBox="1"/>
          <p:nvPr/>
        </p:nvSpPr>
        <p:spPr>
          <a:xfrm>
            <a:off x="231680" y="160526"/>
            <a:ext cx="6404617" cy="40729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HARDWARE &amp; SOFTWARE TOOLS, LIBRARIES &amp; PACKAGES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Hardware :Intel i7,RAM 16GB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Software:  </a:t>
            </a:r>
            <a:r>
              <a:rPr lang="en-IN" sz="1600" dirty="0" err="1">
                <a:effectLst/>
                <a:latin typeface="Calibri" panose="020F0502020204030204" pitchFamily="34" charset="0"/>
                <a:ea typeface="Calibri" panose="020F0502020204030204" pitchFamily="34" charset="0"/>
                <a:cs typeface="Calibri" panose="020F0502020204030204" pitchFamily="34" charset="0"/>
              </a:rPr>
              <a:t>Jupyter</a:t>
            </a:r>
            <a:r>
              <a:rPr lang="en-IN" sz="1600" dirty="0">
                <a:effectLst/>
                <a:latin typeface="Calibri" panose="020F0502020204030204" pitchFamily="34" charset="0"/>
                <a:ea typeface="Calibri" panose="020F0502020204030204" pitchFamily="34" charset="0"/>
                <a:cs typeface="Calibri" panose="020F0502020204030204" pitchFamily="34" charset="0"/>
              </a:rPr>
              <a:t> Notebook (Anaconda 3)</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Language: Python</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Libraries:</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Pandas </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Numpy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Matplotlib</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Seaborn</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Sklean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Scipy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Statsmodels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Aft>
                <a:spcPts val="800"/>
              </a:spcAft>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Pip-Package install Manager</a:t>
            </a:r>
          </a:p>
        </p:txBody>
      </p:sp>
      <p:pic>
        <p:nvPicPr>
          <p:cNvPr id="3" name="Picture 2">
            <a:extLst>
              <a:ext uri="{FF2B5EF4-FFF2-40B4-BE49-F238E27FC236}">
                <a16:creationId xmlns:a16="http://schemas.microsoft.com/office/drawing/2014/main" id="{D5DD0C84-4EB8-4CE0-91E0-EA20996C61F5}"/>
              </a:ext>
            </a:extLst>
          </p:cNvPr>
          <p:cNvPicPr>
            <a:picLocks noChangeAspect="1"/>
          </p:cNvPicPr>
          <p:nvPr/>
        </p:nvPicPr>
        <p:blipFill>
          <a:blip r:embed="rId2"/>
          <a:stretch>
            <a:fillRect/>
          </a:stretch>
        </p:blipFill>
        <p:spPr>
          <a:xfrm>
            <a:off x="202655" y="4333157"/>
            <a:ext cx="5731510" cy="1791970"/>
          </a:xfrm>
          <a:prstGeom prst="rect">
            <a:avLst/>
          </a:prstGeom>
        </p:spPr>
      </p:pic>
      <p:pic>
        <p:nvPicPr>
          <p:cNvPr id="9" name="Picture 8">
            <a:extLst>
              <a:ext uri="{FF2B5EF4-FFF2-40B4-BE49-F238E27FC236}">
                <a16:creationId xmlns:a16="http://schemas.microsoft.com/office/drawing/2014/main" id="{38FD674D-DDF9-426D-9D76-5413F3A986D6}"/>
              </a:ext>
            </a:extLst>
          </p:cNvPr>
          <p:cNvPicPr>
            <a:picLocks noChangeAspect="1"/>
          </p:cNvPicPr>
          <p:nvPr/>
        </p:nvPicPr>
        <p:blipFill>
          <a:blip r:embed="rId3"/>
          <a:stretch>
            <a:fillRect/>
          </a:stretch>
        </p:blipFill>
        <p:spPr>
          <a:xfrm>
            <a:off x="7025640" y="0"/>
            <a:ext cx="5166360" cy="6856081"/>
          </a:xfrm>
          <a:prstGeom prst="rect">
            <a:avLst/>
          </a:prstGeom>
        </p:spPr>
      </p:pic>
    </p:spTree>
    <p:extLst>
      <p:ext uri="{BB962C8B-B14F-4D97-AF65-F5344CB8AC3E}">
        <p14:creationId xmlns:p14="http://schemas.microsoft.com/office/powerpoint/2010/main" val="126155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B43C56-044A-455E-B3A1-6E5EE8201B89}"/>
              </a:ext>
            </a:extLst>
          </p:cNvPr>
          <p:cNvSpPr/>
          <p:nvPr/>
        </p:nvSpPr>
        <p:spPr>
          <a:xfrm>
            <a:off x="5974080" y="473530"/>
            <a:ext cx="5853430" cy="5825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F237B75-F2F8-41F5-BEDE-E7625BFC91C2}"/>
              </a:ext>
            </a:extLst>
          </p:cNvPr>
          <p:cNvSpPr txBox="1"/>
          <p:nvPr/>
        </p:nvSpPr>
        <p:spPr>
          <a:xfrm>
            <a:off x="147320" y="161674"/>
            <a:ext cx="5731510" cy="6801862"/>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r>
              <a:rPr lang="en-IN" sz="1600" dirty="0"/>
              <a:t>Variance Inflation Factors (VIFs) </a:t>
            </a:r>
            <a:r>
              <a:rPr lang="en-IN" sz="1200" b="0" dirty="0"/>
              <a:t>measure the correlation among independent variables in least squares regression models. Statisticians refer to this type of correlation as multicollinearity. Excessive multicollinearity can cause problems for regression models. The stats models package has VIF library and we can import this library.</a:t>
            </a:r>
          </a:p>
          <a:p>
            <a:endParaRPr lang="en-IN" sz="1200" b="0" dirty="0"/>
          </a:p>
          <a:p>
            <a:r>
              <a:rPr lang="en-US" sz="1200" b="0" dirty="0"/>
              <a:t>The scikit-learn Python machine learning library provides an implementation of the train-test split evaluation procedure via the </a:t>
            </a:r>
            <a:r>
              <a:rPr lang="en-US" sz="1200" b="0" dirty="0" err="1"/>
              <a:t>train_test_split</a:t>
            </a:r>
            <a:r>
              <a:rPr lang="en-US" sz="1200" b="0" dirty="0"/>
              <a:t>() function. The function takes a loaded dataset as input and returns the dataset split into two </a:t>
            </a:r>
            <a:r>
              <a:rPr lang="en-US" sz="1200" b="0" dirty="0" err="1"/>
              <a:t>subsets.train_test_split</a:t>
            </a:r>
            <a:r>
              <a:rPr lang="en-US" sz="1200" b="0" dirty="0"/>
              <a:t>() will split arrays data into random subsets. The ideal split is said to be 80:20 for training and testing.</a:t>
            </a:r>
          </a:p>
          <a:p>
            <a:endParaRPr lang="en-US" sz="1200" b="0" dirty="0"/>
          </a:p>
          <a:p>
            <a:r>
              <a:rPr lang="en-US" sz="1200" b="0" dirty="0"/>
              <a:t>The most commonly used Performance metrics for classification problem are as follows,</a:t>
            </a:r>
          </a:p>
          <a:p>
            <a:r>
              <a:rPr lang="en-US" sz="1200" b="0" dirty="0"/>
              <a:t>•	Accuracy.</a:t>
            </a:r>
          </a:p>
          <a:p>
            <a:r>
              <a:rPr lang="en-US" sz="1200" b="0" dirty="0"/>
              <a:t>•	Confusion Matrix.</a:t>
            </a:r>
          </a:p>
          <a:p>
            <a:r>
              <a:rPr lang="en-US" sz="1200" b="0" dirty="0"/>
              <a:t>•	Precision, Recall, and F1 score.</a:t>
            </a:r>
          </a:p>
          <a:p>
            <a:r>
              <a:rPr lang="en-US" sz="1200" b="0" dirty="0"/>
              <a:t>•	ROC AUC.</a:t>
            </a:r>
          </a:p>
          <a:p>
            <a:r>
              <a:rPr lang="en-US" sz="1200" b="0" dirty="0"/>
              <a:t>•	Log-loss.</a:t>
            </a:r>
          </a:p>
          <a:p>
            <a:endParaRPr lang="en-US" sz="1200" b="0" dirty="0"/>
          </a:p>
          <a:p>
            <a:r>
              <a:rPr lang="en-US" sz="1200" b="0" dirty="0"/>
              <a:t>Grid search is  used as an approach to hyper-parameter tuning that will methodically build and evaluate a model for each combination of algorithm parameters specified in a grid. </a:t>
            </a:r>
            <a:r>
              <a:rPr lang="en-US" sz="1200" b="0" dirty="0" err="1"/>
              <a:t>GridSearchCV</a:t>
            </a:r>
            <a:r>
              <a:rPr lang="en-US" sz="1200" b="0" dirty="0"/>
              <a:t> helps us combine an estimator with a grid search preamble to tune hyper-parameters.</a:t>
            </a:r>
          </a:p>
          <a:p>
            <a:endParaRPr lang="en-US" sz="1200" b="0" dirty="0"/>
          </a:p>
          <a:p>
            <a:r>
              <a:rPr lang="en-US" sz="1200" b="0" dirty="0"/>
              <a:t>Cross-validation is a technique in which we train our model using the subset of the data-set and then evaluate using the complementary subset of the data-set.</a:t>
            </a:r>
          </a:p>
          <a:p>
            <a:r>
              <a:rPr lang="en-US" sz="1200" b="0" dirty="0"/>
              <a:t>The three steps involved in cross-validation are as follows :</a:t>
            </a:r>
          </a:p>
          <a:p>
            <a:r>
              <a:rPr lang="en-US" sz="1200" b="0" dirty="0"/>
              <a:t>1.	Reserve some portion of sample data-set.</a:t>
            </a:r>
          </a:p>
          <a:p>
            <a:r>
              <a:rPr lang="en-US" sz="1200" b="0" dirty="0"/>
              <a:t>2.	Using the rest data-set train the model.</a:t>
            </a:r>
          </a:p>
          <a:p>
            <a:r>
              <a:rPr lang="en-US" sz="1200" b="0" dirty="0"/>
              <a:t>3.	Test the model using the reserve portion of the data-set.</a:t>
            </a:r>
          </a:p>
          <a:p>
            <a:endParaRPr lang="en-US" sz="1200" b="0" dirty="0"/>
          </a:p>
          <a:p>
            <a:r>
              <a:rPr lang="en-US" sz="1200" b="0" dirty="0"/>
              <a:t>The most important use of PCA is to represent a multivariate data table as smaller set of variables (summary indices) in order to observe trends, jumps, clusters and outliers. This overview may uncover the relationships between observations and variables, and among the variables.</a:t>
            </a:r>
          </a:p>
          <a:p>
            <a:r>
              <a:rPr lang="en-US" sz="1200" b="0" dirty="0"/>
              <a:t>Also import  all the required algorithms for classification purpose below</a:t>
            </a:r>
          </a:p>
        </p:txBody>
      </p:sp>
      <p:pic>
        <p:nvPicPr>
          <p:cNvPr id="7" name="Picture 6">
            <a:extLst>
              <a:ext uri="{FF2B5EF4-FFF2-40B4-BE49-F238E27FC236}">
                <a16:creationId xmlns:a16="http://schemas.microsoft.com/office/drawing/2014/main" id="{F4FB485E-9C63-402B-BEBC-3B434E0A3055}"/>
              </a:ext>
            </a:extLst>
          </p:cNvPr>
          <p:cNvPicPr>
            <a:picLocks noChangeAspect="1"/>
          </p:cNvPicPr>
          <p:nvPr/>
        </p:nvPicPr>
        <p:blipFill>
          <a:blip r:embed="rId3"/>
          <a:stretch>
            <a:fillRect/>
          </a:stretch>
        </p:blipFill>
        <p:spPr>
          <a:xfrm>
            <a:off x="6035040" y="1212924"/>
            <a:ext cx="5731510" cy="561340"/>
          </a:xfrm>
          <a:prstGeom prst="rect">
            <a:avLst/>
          </a:prstGeom>
        </p:spPr>
      </p:pic>
      <p:pic>
        <p:nvPicPr>
          <p:cNvPr id="15" name="Picture 14">
            <a:extLst>
              <a:ext uri="{FF2B5EF4-FFF2-40B4-BE49-F238E27FC236}">
                <a16:creationId xmlns:a16="http://schemas.microsoft.com/office/drawing/2014/main" id="{CA7D51C3-FDD9-4D20-B9FD-7020A951002A}"/>
              </a:ext>
            </a:extLst>
          </p:cNvPr>
          <p:cNvPicPr>
            <a:picLocks noChangeAspect="1"/>
          </p:cNvPicPr>
          <p:nvPr/>
        </p:nvPicPr>
        <p:blipFill>
          <a:blip r:embed="rId4"/>
          <a:stretch>
            <a:fillRect/>
          </a:stretch>
        </p:blipFill>
        <p:spPr>
          <a:xfrm>
            <a:off x="6035040" y="486013"/>
            <a:ext cx="5731510" cy="633730"/>
          </a:xfrm>
          <a:prstGeom prst="rect">
            <a:avLst/>
          </a:prstGeom>
        </p:spPr>
      </p:pic>
      <p:pic>
        <p:nvPicPr>
          <p:cNvPr id="16" name="Picture 15">
            <a:extLst>
              <a:ext uri="{FF2B5EF4-FFF2-40B4-BE49-F238E27FC236}">
                <a16:creationId xmlns:a16="http://schemas.microsoft.com/office/drawing/2014/main" id="{6A8C5E87-7667-49C9-9923-3012A7A0E6A3}"/>
              </a:ext>
            </a:extLst>
          </p:cNvPr>
          <p:cNvPicPr>
            <a:picLocks noChangeAspect="1"/>
          </p:cNvPicPr>
          <p:nvPr/>
        </p:nvPicPr>
        <p:blipFill>
          <a:blip r:embed="rId5"/>
          <a:stretch>
            <a:fillRect/>
          </a:stretch>
        </p:blipFill>
        <p:spPr>
          <a:xfrm>
            <a:off x="6031231" y="1856524"/>
            <a:ext cx="5745480" cy="307340"/>
          </a:xfrm>
          <a:prstGeom prst="rect">
            <a:avLst/>
          </a:prstGeom>
        </p:spPr>
      </p:pic>
      <p:pic>
        <p:nvPicPr>
          <p:cNvPr id="17" name="Picture 16">
            <a:extLst>
              <a:ext uri="{FF2B5EF4-FFF2-40B4-BE49-F238E27FC236}">
                <a16:creationId xmlns:a16="http://schemas.microsoft.com/office/drawing/2014/main" id="{5A60C945-63AD-4BF4-AACD-10E689592671}"/>
              </a:ext>
            </a:extLst>
          </p:cNvPr>
          <p:cNvPicPr>
            <a:picLocks noChangeAspect="1"/>
          </p:cNvPicPr>
          <p:nvPr/>
        </p:nvPicPr>
        <p:blipFill>
          <a:blip r:embed="rId6"/>
          <a:stretch>
            <a:fillRect/>
          </a:stretch>
        </p:blipFill>
        <p:spPr>
          <a:xfrm>
            <a:off x="5974080" y="2375409"/>
            <a:ext cx="5745480" cy="771525"/>
          </a:xfrm>
          <a:prstGeom prst="rect">
            <a:avLst/>
          </a:prstGeom>
        </p:spPr>
      </p:pic>
      <p:pic>
        <p:nvPicPr>
          <p:cNvPr id="18" name="Picture 17">
            <a:extLst>
              <a:ext uri="{FF2B5EF4-FFF2-40B4-BE49-F238E27FC236}">
                <a16:creationId xmlns:a16="http://schemas.microsoft.com/office/drawing/2014/main" id="{0BCBE7CC-47EC-4DE4-82B3-B8F800C542D1}"/>
              </a:ext>
            </a:extLst>
          </p:cNvPr>
          <p:cNvPicPr>
            <a:picLocks noChangeAspect="1"/>
          </p:cNvPicPr>
          <p:nvPr/>
        </p:nvPicPr>
        <p:blipFill>
          <a:blip r:embed="rId7"/>
          <a:stretch>
            <a:fillRect/>
          </a:stretch>
        </p:blipFill>
        <p:spPr>
          <a:xfrm>
            <a:off x="6035040" y="3279403"/>
            <a:ext cx="5731510" cy="530225"/>
          </a:xfrm>
          <a:prstGeom prst="rect">
            <a:avLst/>
          </a:prstGeom>
        </p:spPr>
      </p:pic>
      <p:pic>
        <p:nvPicPr>
          <p:cNvPr id="19" name="Picture 18">
            <a:extLst>
              <a:ext uri="{FF2B5EF4-FFF2-40B4-BE49-F238E27FC236}">
                <a16:creationId xmlns:a16="http://schemas.microsoft.com/office/drawing/2014/main" id="{E6A89DA7-BD15-4ACB-933E-4EC9ECBFABBF}"/>
              </a:ext>
            </a:extLst>
          </p:cNvPr>
          <p:cNvPicPr>
            <a:picLocks noChangeAspect="1"/>
          </p:cNvPicPr>
          <p:nvPr/>
        </p:nvPicPr>
        <p:blipFill>
          <a:blip r:embed="rId8"/>
          <a:stretch>
            <a:fillRect/>
          </a:stretch>
        </p:blipFill>
        <p:spPr>
          <a:xfrm>
            <a:off x="6031231" y="3970810"/>
            <a:ext cx="5731510" cy="189865"/>
          </a:xfrm>
          <a:prstGeom prst="rect">
            <a:avLst/>
          </a:prstGeom>
        </p:spPr>
      </p:pic>
      <p:pic>
        <p:nvPicPr>
          <p:cNvPr id="20" name="Picture 19">
            <a:extLst>
              <a:ext uri="{FF2B5EF4-FFF2-40B4-BE49-F238E27FC236}">
                <a16:creationId xmlns:a16="http://schemas.microsoft.com/office/drawing/2014/main" id="{8BA4B1FC-292C-4612-8572-41725D5108F0}"/>
              </a:ext>
            </a:extLst>
          </p:cNvPr>
          <p:cNvPicPr>
            <a:picLocks noChangeAspect="1"/>
          </p:cNvPicPr>
          <p:nvPr/>
        </p:nvPicPr>
        <p:blipFill>
          <a:blip r:embed="rId9"/>
          <a:stretch>
            <a:fillRect/>
          </a:stretch>
        </p:blipFill>
        <p:spPr>
          <a:xfrm>
            <a:off x="5988050" y="4568753"/>
            <a:ext cx="5731510" cy="771524"/>
          </a:xfrm>
          <a:prstGeom prst="rect">
            <a:avLst/>
          </a:prstGeom>
        </p:spPr>
      </p:pic>
    </p:spTree>
    <p:extLst>
      <p:ext uri="{BB962C8B-B14F-4D97-AF65-F5344CB8AC3E}">
        <p14:creationId xmlns:p14="http://schemas.microsoft.com/office/powerpoint/2010/main" val="120311096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D16916-015A-4651-8CA1-5D26CE628F2A}"/>
              </a:ext>
            </a:extLst>
          </p:cNvPr>
          <p:cNvPicPr>
            <a:picLocks noChangeAspect="1"/>
          </p:cNvPicPr>
          <p:nvPr/>
        </p:nvPicPr>
        <p:blipFill>
          <a:blip r:embed="rId2"/>
          <a:stretch>
            <a:fillRect/>
          </a:stretch>
        </p:blipFill>
        <p:spPr>
          <a:xfrm>
            <a:off x="0" y="106531"/>
            <a:ext cx="5672831" cy="5575178"/>
          </a:xfrm>
          <a:prstGeom prst="rect">
            <a:avLst/>
          </a:prstGeom>
        </p:spPr>
      </p:pic>
      <p:pic>
        <p:nvPicPr>
          <p:cNvPr id="7" name="Picture 6">
            <a:extLst>
              <a:ext uri="{FF2B5EF4-FFF2-40B4-BE49-F238E27FC236}">
                <a16:creationId xmlns:a16="http://schemas.microsoft.com/office/drawing/2014/main" id="{751BC008-17C1-4808-8773-EC5E06B5B2BE}"/>
              </a:ext>
            </a:extLst>
          </p:cNvPr>
          <p:cNvPicPr>
            <a:picLocks noChangeAspect="1"/>
          </p:cNvPicPr>
          <p:nvPr/>
        </p:nvPicPr>
        <p:blipFill>
          <a:blip r:embed="rId3"/>
          <a:stretch>
            <a:fillRect/>
          </a:stretch>
        </p:blipFill>
        <p:spPr>
          <a:xfrm>
            <a:off x="5530789" y="53266"/>
            <a:ext cx="6290642" cy="4429957"/>
          </a:xfrm>
          <a:prstGeom prst="rect">
            <a:avLst/>
          </a:prstGeom>
        </p:spPr>
      </p:pic>
      <p:pic>
        <p:nvPicPr>
          <p:cNvPr id="9" name="Picture 8">
            <a:extLst>
              <a:ext uri="{FF2B5EF4-FFF2-40B4-BE49-F238E27FC236}">
                <a16:creationId xmlns:a16="http://schemas.microsoft.com/office/drawing/2014/main" id="{F2E66B4D-CC88-44CB-A1B0-88679144BCCC}"/>
              </a:ext>
            </a:extLst>
          </p:cNvPr>
          <p:cNvPicPr>
            <a:picLocks noChangeAspect="1"/>
          </p:cNvPicPr>
          <p:nvPr/>
        </p:nvPicPr>
        <p:blipFill>
          <a:blip r:embed="rId4"/>
          <a:stretch>
            <a:fillRect/>
          </a:stretch>
        </p:blipFill>
        <p:spPr>
          <a:xfrm>
            <a:off x="5530789" y="4429957"/>
            <a:ext cx="5928874" cy="2428043"/>
          </a:xfrm>
          <a:prstGeom prst="rect">
            <a:avLst/>
          </a:prstGeom>
        </p:spPr>
      </p:pic>
    </p:spTree>
    <p:extLst>
      <p:ext uri="{BB962C8B-B14F-4D97-AF65-F5344CB8AC3E}">
        <p14:creationId xmlns:p14="http://schemas.microsoft.com/office/powerpoint/2010/main" val="2204782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3D030C-C33B-45B9-B909-D25305B2D9C9}"/>
              </a:ext>
            </a:extLst>
          </p:cNvPr>
          <p:cNvSpPr txBox="1"/>
          <p:nvPr/>
        </p:nvSpPr>
        <p:spPr>
          <a:xfrm>
            <a:off x="309880" y="44921"/>
            <a:ext cx="6106160" cy="400110"/>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Model/s Development and Evaluation </a:t>
            </a:r>
            <a:endParaRPr lang="en-IN" sz="2000" dirty="0"/>
          </a:p>
        </p:txBody>
      </p:sp>
      <p:sp>
        <p:nvSpPr>
          <p:cNvPr id="9" name="TextBox 8">
            <a:extLst>
              <a:ext uri="{FF2B5EF4-FFF2-40B4-BE49-F238E27FC236}">
                <a16:creationId xmlns:a16="http://schemas.microsoft.com/office/drawing/2014/main" id="{B57B1165-9C64-4B7F-9041-A2E93BBFDD18}"/>
              </a:ext>
            </a:extLst>
          </p:cNvPr>
          <p:cNvSpPr txBox="1"/>
          <p:nvPr/>
        </p:nvSpPr>
        <p:spPr>
          <a:xfrm>
            <a:off x="309880" y="400641"/>
            <a:ext cx="6106160" cy="338554"/>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dirty="0"/>
              <a:t>Identification of possible problem-solving approaches (methods)</a:t>
            </a:r>
          </a:p>
        </p:txBody>
      </p:sp>
      <p:pic>
        <p:nvPicPr>
          <p:cNvPr id="10" name="Picture 9">
            <a:extLst>
              <a:ext uri="{FF2B5EF4-FFF2-40B4-BE49-F238E27FC236}">
                <a16:creationId xmlns:a16="http://schemas.microsoft.com/office/drawing/2014/main" id="{2F08B049-9836-4A5B-8C86-12512592D122}"/>
              </a:ext>
            </a:extLst>
          </p:cNvPr>
          <p:cNvPicPr>
            <a:picLocks noChangeAspect="1"/>
          </p:cNvPicPr>
          <p:nvPr/>
        </p:nvPicPr>
        <p:blipFill>
          <a:blip r:embed="rId2"/>
          <a:stretch>
            <a:fillRect/>
          </a:stretch>
        </p:blipFill>
        <p:spPr>
          <a:xfrm>
            <a:off x="-96988" y="800751"/>
            <a:ext cx="5745480" cy="2657475"/>
          </a:xfrm>
          <a:prstGeom prst="rect">
            <a:avLst/>
          </a:prstGeom>
        </p:spPr>
      </p:pic>
      <p:pic>
        <p:nvPicPr>
          <p:cNvPr id="11" name="Picture 10">
            <a:extLst>
              <a:ext uri="{FF2B5EF4-FFF2-40B4-BE49-F238E27FC236}">
                <a16:creationId xmlns:a16="http://schemas.microsoft.com/office/drawing/2014/main" id="{8A7EC0D6-B38E-40F3-9C7B-8D9990A1234F}"/>
              </a:ext>
            </a:extLst>
          </p:cNvPr>
          <p:cNvPicPr>
            <a:picLocks noChangeAspect="1"/>
          </p:cNvPicPr>
          <p:nvPr/>
        </p:nvPicPr>
        <p:blipFill>
          <a:blip r:embed="rId3"/>
          <a:stretch>
            <a:fillRect/>
          </a:stretch>
        </p:blipFill>
        <p:spPr>
          <a:xfrm>
            <a:off x="-96988" y="3429000"/>
            <a:ext cx="5486400" cy="3429000"/>
          </a:xfrm>
          <a:prstGeom prst="rect">
            <a:avLst/>
          </a:prstGeom>
        </p:spPr>
      </p:pic>
      <p:pic>
        <p:nvPicPr>
          <p:cNvPr id="15" name="Picture 14">
            <a:extLst>
              <a:ext uri="{FF2B5EF4-FFF2-40B4-BE49-F238E27FC236}">
                <a16:creationId xmlns:a16="http://schemas.microsoft.com/office/drawing/2014/main" id="{952C63F9-9CB9-4F01-B20A-1793DDA753E7}"/>
              </a:ext>
            </a:extLst>
          </p:cNvPr>
          <p:cNvPicPr>
            <a:picLocks noChangeAspect="1"/>
          </p:cNvPicPr>
          <p:nvPr/>
        </p:nvPicPr>
        <p:blipFill>
          <a:blip r:embed="rId4"/>
          <a:stretch>
            <a:fillRect/>
          </a:stretch>
        </p:blipFill>
        <p:spPr>
          <a:xfrm>
            <a:off x="5606399" y="44921"/>
            <a:ext cx="5745480" cy="3071141"/>
          </a:xfrm>
          <a:prstGeom prst="rect">
            <a:avLst/>
          </a:prstGeom>
        </p:spPr>
      </p:pic>
      <p:pic>
        <p:nvPicPr>
          <p:cNvPr id="18" name="Picture 17">
            <a:extLst>
              <a:ext uri="{FF2B5EF4-FFF2-40B4-BE49-F238E27FC236}">
                <a16:creationId xmlns:a16="http://schemas.microsoft.com/office/drawing/2014/main" id="{D6AC0C03-F7F8-4C28-B67A-4C2558BC50C7}"/>
              </a:ext>
            </a:extLst>
          </p:cNvPr>
          <p:cNvPicPr>
            <a:picLocks noChangeAspect="1"/>
          </p:cNvPicPr>
          <p:nvPr/>
        </p:nvPicPr>
        <p:blipFill>
          <a:blip r:embed="rId5"/>
          <a:stretch>
            <a:fillRect/>
          </a:stretch>
        </p:blipFill>
        <p:spPr>
          <a:xfrm>
            <a:off x="5735641" y="3085977"/>
            <a:ext cx="5745480" cy="3905885"/>
          </a:xfrm>
          <a:prstGeom prst="rect">
            <a:avLst/>
          </a:prstGeom>
        </p:spPr>
      </p:pic>
    </p:spTree>
    <p:extLst>
      <p:ext uri="{BB962C8B-B14F-4D97-AF65-F5344CB8AC3E}">
        <p14:creationId xmlns:p14="http://schemas.microsoft.com/office/powerpoint/2010/main" val="3203714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07AC01-E9CA-4A09-A17D-45AC48B12CAC}"/>
              </a:ext>
            </a:extLst>
          </p:cNvPr>
          <p:cNvPicPr>
            <a:picLocks noChangeAspect="1"/>
          </p:cNvPicPr>
          <p:nvPr/>
        </p:nvPicPr>
        <p:blipFill>
          <a:blip r:embed="rId2"/>
          <a:stretch>
            <a:fillRect/>
          </a:stretch>
        </p:blipFill>
        <p:spPr>
          <a:xfrm>
            <a:off x="-70356" y="0"/>
            <a:ext cx="5745480" cy="3101975"/>
          </a:xfrm>
          <a:prstGeom prst="rect">
            <a:avLst/>
          </a:prstGeom>
        </p:spPr>
      </p:pic>
      <p:pic>
        <p:nvPicPr>
          <p:cNvPr id="5" name="Picture 4">
            <a:extLst>
              <a:ext uri="{FF2B5EF4-FFF2-40B4-BE49-F238E27FC236}">
                <a16:creationId xmlns:a16="http://schemas.microsoft.com/office/drawing/2014/main" id="{A5E6E5CE-FE4B-4EC5-BCCA-32712B389BC9}"/>
              </a:ext>
            </a:extLst>
          </p:cNvPr>
          <p:cNvPicPr>
            <a:picLocks noChangeAspect="1"/>
          </p:cNvPicPr>
          <p:nvPr/>
        </p:nvPicPr>
        <p:blipFill>
          <a:blip r:embed="rId3"/>
          <a:stretch>
            <a:fillRect/>
          </a:stretch>
        </p:blipFill>
        <p:spPr>
          <a:xfrm>
            <a:off x="-70356" y="3101975"/>
            <a:ext cx="5745480" cy="2780030"/>
          </a:xfrm>
          <a:prstGeom prst="rect">
            <a:avLst/>
          </a:prstGeom>
        </p:spPr>
      </p:pic>
      <p:pic>
        <p:nvPicPr>
          <p:cNvPr id="6" name="Picture 5">
            <a:extLst>
              <a:ext uri="{FF2B5EF4-FFF2-40B4-BE49-F238E27FC236}">
                <a16:creationId xmlns:a16="http://schemas.microsoft.com/office/drawing/2014/main" id="{82BB5DC7-9610-40E3-961A-7C15C7F07DFC}"/>
              </a:ext>
            </a:extLst>
          </p:cNvPr>
          <p:cNvPicPr>
            <a:picLocks noChangeAspect="1"/>
          </p:cNvPicPr>
          <p:nvPr/>
        </p:nvPicPr>
        <p:blipFill>
          <a:blip r:embed="rId4"/>
          <a:stretch>
            <a:fillRect/>
          </a:stretch>
        </p:blipFill>
        <p:spPr>
          <a:xfrm>
            <a:off x="5566964" y="63241"/>
            <a:ext cx="5745480" cy="3446780"/>
          </a:xfrm>
          <a:prstGeom prst="rect">
            <a:avLst/>
          </a:prstGeom>
        </p:spPr>
      </p:pic>
      <p:pic>
        <p:nvPicPr>
          <p:cNvPr id="7" name="Picture 6">
            <a:extLst>
              <a:ext uri="{FF2B5EF4-FFF2-40B4-BE49-F238E27FC236}">
                <a16:creationId xmlns:a16="http://schemas.microsoft.com/office/drawing/2014/main" id="{33A14673-6FA1-4386-BD91-BDB73F482CD8}"/>
              </a:ext>
            </a:extLst>
          </p:cNvPr>
          <p:cNvPicPr>
            <a:picLocks noChangeAspect="1"/>
          </p:cNvPicPr>
          <p:nvPr/>
        </p:nvPicPr>
        <p:blipFill>
          <a:blip r:embed="rId5"/>
          <a:stretch>
            <a:fillRect/>
          </a:stretch>
        </p:blipFill>
        <p:spPr>
          <a:xfrm>
            <a:off x="5621044" y="3510021"/>
            <a:ext cx="5745480" cy="1758315"/>
          </a:xfrm>
          <a:prstGeom prst="rect">
            <a:avLst/>
          </a:prstGeom>
        </p:spPr>
      </p:pic>
    </p:spTree>
    <p:extLst>
      <p:ext uri="{BB962C8B-B14F-4D97-AF65-F5344CB8AC3E}">
        <p14:creationId xmlns:p14="http://schemas.microsoft.com/office/powerpoint/2010/main" val="1054726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DAB4F-E995-421E-9979-DE3EC4E05AF7}"/>
              </a:ext>
            </a:extLst>
          </p:cNvPr>
          <p:cNvPicPr>
            <a:picLocks noChangeAspect="1"/>
          </p:cNvPicPr>
          <p:nvPr/>
        </p:nvPicPr>
        <p:blipFill>
          <a:blip r:embed="rId2"/>
          <a:stretch>
            <a:fillRect/>
          </a:stretch>
        </p:blipFill>
        <p:spPr>
          <a:xfrm>
            <a:off x="0" y="0"/>
            <a:ext cx="5744638" cy="2674863"/>
          </a:xfrm>
          <a:prstGeom prst="rect">
            <a:avLst/>
          </a:prstGeom>
        </p:spPr>
      </p:pic>
      <p:pic>
        <p:nvPicPr>
          <p:cNvPr id="5" name="Picture 4">
            <a:extLst>
              <a:ext uri="{FF2B5EF4-FFF2-40B4-BE49-F238E27FC236}">
                <a16:creationId xmlns:a16="http://schemas.microsoft.com/office/drawing/2014/main" id="{FA797F50-6EB3-47FF-BB7C-1E556A4AB64A}"/>
              </a:ext>
            </a:extLst>
          </p:cNvPr>
          <p:cNvPicPr>
            <a:picLocks noChangeAspect="1"/>
          </p:cNvPicPr>
          <p:nvPr/>
        </p:nvPicPr>
        <p:blipFill>
          <a:blip r:embed="rId3"/>
          <a:stretch>
            <a:fillRect/>
          </a:stretch>
        </p:blipFill>
        <p:spPr>
          <a:xfrm>
            <a:off x="-842" y="2674863"/>
            <a:ext cx="5745480" cy="4007485"/>
          </a:xfrm>
          <a:prstGeom prst="rect">
            <a:avLst/>
          </a:prstGeom>
        </p:spPr>
      </p:pic>
      <p:pic>
        <p:nvPicPr>
          <p:cNvPr id="6" name="Picture 5">
            <a:extLst>
              <a:ext uri="{FF2B5EF4-FFF2-40B4-BE49-F238E27FC236}">
                <a16:creationId xmlns:a16="http://schemas.microsoft.com/office/drawing/2014/main" id="{44EF00F1-8297-498E-9A15-07B7B11F386B}"/>
              </a:ext>
            </a:extLst>
          </p:cNvPr>
          <p:cNvPicPr>
            <a:picLocks noChangeAspect="1"/>
          </p:cNvPicPr>
          <p:nvPr/>
        </p:nvPicPr>
        <p:blipFill>
          <a:blip r:embed="rId4"/>
          <a:stretch>
            <a:fillRect/>
          </a:stretch>
        </p:blipFill>
        <p:spPr>
          <a:xfrm>
            <a:off x="5744638" y="68870"/>
            <a:ext cx="5745480" cy="3559810"/>
          </a:xfrm>
          <a:prstGeom prst="rect">
            <a:avLst/>
          </a:prstGeom>
        </p:spPr>
      </p:pic>
      <p:pic>
        <p:nvPicPr>
          <p:cNvPr id="7" name="Picture 6">
            <a:extLst>
              <a:ext uri="{FF2B5EF4-FFF2-40B4-BE49-F238E27FC236}">
                <a16:creationId xmlns:a16="http://schemas.microsoft.com/office/drawing/2014/main" id="{E4804601-9BF2-4FCF-A224-480DF0F262FC}"/>
              </a:ext>
            </a:extLst>
          </p:cNvPr>
          <p:cNvPicPr>
            <a:picLocks noChangeAspect="1"/>
          </p:cNvPicPr>
          <p:nvPr/>
        </p:nvPicPr>
        <p:blipFill>
          <a:blip r:embed="rId5"/>
          <a:stretch>
            <a:fillRect/>
          </a:stretch>
        </p:blipFill>
        <p:spPr>
          <a:xfrm>
            <a:off x="5744638" y="3752458"/>
            <a:ext cx="5745480" cy="2929890"/>
          </a:xfrm>
          <a:prstGeom prst="rect">
            <a:avLst/>
          </a:prstGeom>
        </p:spPr>
      </p:pic>
    </p:spTree>
    <p:extLst>
      <p:ext uri="{BB962C8B-B14F-4D97-AF65-F5344CB8AC3E}">
        <p14:creationId xmlns:p14="http://schemas.microsoft.com/office/powerpoint/2010/main" val="3946400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Conceptual Background of the Domain Problem</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251925" y="1533656"/>
            <a:ext cx="10954139" cy="4524315"/>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Machine learning is a branch of artificial intelligence (AI) &amp; computer science focusing on the use of data &amp; algorithms to imitate the way that humans learn from experience, make predictions and gradually improving its accuracy. It is an important component of the growing field of data science. </a:t>
            </a:r>
          </a:p>
          <a:p>
            <a:r>
              <a:rPr lang="en-US" dirty="0">
                <a:latin typeface="Calibri" panose="020F0502020204030204" pitchFamily="34" charset="0"/>
                <a:cs typeface="Calibri" panose="020F0502020204030204" pitchFamily="34" charset="0"/>
              </a:rPr>
              <a:t>Through the use of statistical methods, algorithms are trained to make classifications or predictions, uncovering key insights within data mining projects. These insights subsequently drive decision making within applications and businesses, ideally impacting key growth metrics. </a:t>
            </a:r>
          </a:p>
          <a:p>
            <a:r>
              <a:rPr lang="en-US" dirty="0">
                <a:latin typeface="Calibri" panose="020F0502020204030204" pitchFamily="34" charset="0"/>
                <a:cs typeface="Calibri" panose="020F0502020204030204" pitchFamily="34" charset="0"/>
              </a:rPr>
              <a:t>As big data continues to expand and grow, the market demand for data science will increase, requires to assist in the identification of the most relevant business questions and subsequently the data to answer them. Following are the ways Data science can add value to Business :</a:t>
            </a:r>
          </a:p>
          <a:p>
            <a:r>
              <a:rPr lang="en-US" dirty="0">
                <a:latin typeface="Calibri" panose="020F0502020204030204" pitchFamily="34" charset="0"/>
                <a:cs typeface="Calibri" panose="020F0502020204030204" pitchFamily="34" charset="0"/>
              </a:rPr>
              <a:t>•	Empowering management and officers to make better decision</a:t>
            </a:r>
          </a:p>
          <a:p>
            <a:r>
              <a:rPr lang="en-US" dirty="0">
                <a:latin typeface="Calibri" panose="020F0502020204030204" pitchFamily="34" charset="0"/>
                <a:cs typeface="Calibri" panose="020F0502020204030204" pitchFamily="34" charset="0"/>
              </a:rPr>
              <a:t>•	Directing actions based on trends—which in turn help to define goals</a:t>
            </a:r>
          </a:p>
          <a:p>
            <a:r>
              <a:rPr lang="en-US" dirty="0">
                <a:latin typeface="Calibri" panose="020F0502020204030204" pitchFamily="34" charset="0"/>
                <a:cs typeface="Calibri" panose="020F0502020204030204" pitchFamily="34" charset="0"/>
              </a:rPr>
              <a:t>•	Challenging the staff to adopt best practices and focus on issues that     matter</a:t>
            </a:r>
          </a:p>
          <a:p>
            <a:r>
              <a:rPr lang="en-US" dirty="0">
                <a:latin typeface="Calibri" panose="020F0502020204030204" pitchFamily="34" charset="0"/>
                <a:cs typeface="Calibri" panose="020F0502020204030204" pitchFamily="34" charset="0"/>
              </a:rPr>
              <a:t>•	Identifying opportunities</a:t>
            </a:r>
          </a:p>
          <a:p>
            <a:r>
              <a:rPr lang="en-US" dirty="0">
                <a:latin typeface="Calibri" panose="020F0502020204030204" pitchFamily="34" charset="0"/>
                <a:cs typeface="Calibri" panose="020F0502020204030204" pitchFamily="34" charset="0"/>
              </a:rPr>
              <a:t>•	Decision making with quantifiable, data-driven evidence</a:t>
            </a:r>
          </a:p>
          <a:p>
            <a:r>
              <a:rPr lang="en-US" dirty="0">
                <a:latin typeface="Calibri" panose="020F0502020204030204" pitchFamily="34" charset="0"/>
                <a:cs typeface="Calibri" panose="020F0502020204030204" pitchFamily="34" charset="0"/>
              </a:rPr>
              <a:t>•	Testing these decisions</a:t>
            </a:r>
          </a:p>
          <a:p>
            <a:r>
              <a:rPr lang="en-US" dirty="0">
                <a:latin typeface="Calibri" panose="020F0502020204030204" pitchFamily="34" charset="0"/>
                <a:cs typeface="Calibri" panose="020F0502020204030204" pitchFamily="34" charset="0"/>
              </a:rPr>
              <a:t>•	Identification and refining of target audiences</a:t>
            </a:r>
          </a:p>
        </p:txBody>
      </p:sp>
      <p:sp>
        <p:nvSpPr>
          <p:cNvPr id="6" name="TextBox 5">
            <a:extLst>
              <a:ext uri="{FF2B5EF4-FFF2-40B4-BE49-F238E27FC236}">
                <a16:creationId xmlns:a16="http://schemas.microsoft.com/office/drawing/2014/main" id="{C5F6B27A-05F4-4934-BBBB-C2CF8CF14278}"/>
              </a:ext>
            </a:extLst>
          </p:cNvPr>
          <p:cNvSpPr txBox="1"/>
          <p:nvPr/>
        </p:nvSpPr>
        <p:spPr>
          <a:xfrm>
            <a:off x="154622" y="1030032"/>
            <a:ext cx="7953679"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MACHINE LEARNING AND DATA SCIENCE FOR BUSINESS:</a:t>
            </a:r>
            <a:endParaRPr lang="en-IN" sz="2400" dirty="0"/>
          </a:p>
        </p:txBody>
      </p:sp>
    </p:spTree>
    <p:extLst>
      <p:ext uri="{BB962C8B-B14F-4D97-AF65-F5344CB8AC3E}">
        <p14:creationId xmlns:p14="http://schemas.microsoft.com/office/powerpoint/2010/main" val="105125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5402E1-E756-44E9-A2FF-36679C613220}"/>
              </a:ext>
            </a:extLst>
          </p:cNvPr>
          <p:cNvPicPr>
            <a:picLocks noChangeAspect="1"/>
          </p:cNvPicPr>
          <p:nvPr/>
        </p:nvPicPr>
        <p:blipFill>
          <a:blip r:embed="rId2"/>
          <a:stretch>
            <a:fillRect/>
          </a:stretch>
        </p:blipFill>
        <p:spPr>
          <a:xfrm>
            <a:off x="0" y="0"/>
            <a:ext cx="5745480" cy="1899920"/>
          </a:xfrm>
          <a:prstGeom prst="rect">
            <a:avLst/>
          </a:prstGeom>
        </p:spPr>
      </p:pic>
      <p:pic>
        <p:nvPicPr>
          <p:cNvPr id="5" name="Picture 4">
            <a:extLst>
              <a:ext uri="{FF2B5EF4-FFF2-40B4-BE49-F238E27FC236}">
                <a16:creationId xmlns:a16="http://schemas.microsoft.com/office/drawing/2014/main" id="{864D38FB-F54E-4E3C-A4BB-16666ABC16DD}"/>
              </a:ext>
            </a:extLst>
          </p:cNvPr>
          <p:cNvPicPr>
            <a:picLocks noChangeAspect="1"/>
          </p:cNvPicPr>
          <p:nvPr/>
        </p:nvPicPr>
        <p:blipFill>
          <a:blip r:embed="rId3"/>
          <a:stretch>
            <a:fillRect/>
          </a:stretch>
        </p:blipFill>
        <p:spPr>
          <a:xfrm>
            <a:off x="0" y="2110740"/>
            <a:ext cx="5638800" cy="4747260"/>
          </a:xfrm>
          <a:prstGeom prst="rect">
            <a:avLst/>
          </a:prstGeom>
        </p:spPr>
      </p:pic>
      <p:pic>
        <p:nvPicPr>
          <p:cNvPr id="6" name="Picture 5">
            <a:extLst>
              <a:ext uri="{FF2B5EF4-FFF2-40B4-BE49-F238E27FC236}">
                <a16:creationId xmlns:a16="http://schemas.microsoft.com/office/drawing/2014/main" id="{400930E1-329F-412D-8946-CB6678A9E5B8}"/>
              </a:ext>
            </a:extLst>
          </p:cNvPr>
          <p:cNvPicPr>
            <a:picLocks noChangeAspect="1"/>
          </p:cNvPicPr>
          <p:nvPr/>
        </p:nvPicPr>
        <p:blipFill>
          <a:blip r:embed="rId4"/>
          <a:stretch>
            <a:fillRect/>
          </a:stretch>
        </p:blipFill>
        <p:spPr>
          <a:xfrm>
            <a:off x="5504821" y="0"/>
            <a:ext cx="5745480" cy="3384550"/>
          </a:xfrm>
          <a:prstGeom prst="rect">
            <a:avLst/>
          </a:prstGeom>
        </p:spPr>
      </p:pic>
      <p:pic>
        <p:nvPicPr>
          <p:cNvPr id="7" name="Picture 6">
            <a:extLst>
              <a:ext uri="{FF2B5EF4-FFF2-40B4-BE49-F238E27FC236}">
                <a16:creationId xmlns:a16="http://schemas.microsoft.com/office/drawing/2014/main" id="{427E5767-6A4A-43ED-B32F-BB35BE41B039}"/>
              </a:ext>
            </a:extLst>
          </p:cNvPr>
          <p:cNvPicPr>
            <a:picLocks noChangeAspect="1"/>
          </p:cNvPicPr>
          <p:nvPr/>
        </p:nvPicPr>
        <p:blipFill>
          <a:blip r:embed="rId5"/>
          <a:stretch>
            <a:fillRect/>
          </a:stretch>
        </p:blipFill>
        <p:spPr>
          <a:xfrm>
            <a:off x="5504821" y="3384550"/>
            <a:ext cx="5745480" cy="2645410"/>
          </a:xfrm>
          <a:prstGeom prst="rect">
            <a:avLst/>
          </a:prstGeom>
        </p:spPr>
      </p:pic>
    </p:spTree>
    <p:extLst>
      <p:ext uri="{BB962C8B-B14F-4D97-AF65-F5344CB8AC3E}">
        <p14:creationId xmlns:p14="http://schemas.microsoft.com/office/powerpoint/2010/main" val="402862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8BF5C-F8F2-438F-AFAE-7F341BF5808D}"/>
              </a:ext>
            </a:extLst>
          </p:cNvPr>
          <p:cNvPicPr>
            <a:picLocks noChangeAspect="1"/>
          </p:cNvPicPr>
          <p:nvPr/>
        </p:nvPicPr>
        <p:blipFill>
          <a:blip r:embed="rId2"/>
          <a:stretch>
            <a:fillRect/>
          </a:stretch>
        </p:blipFill>
        <p:spPr>
          <a:xfrm>
            <a:off x="80565" y="0"/>
            <a:ext cx="5745480" cy="3895725"/>
          </a:xfrm>
          <a:prstGeom prst="rect">
            <a:avLst/>
          </a:prstGeom>
        </p:spPr>
      </p:pic>
      <p:pic>
        <p:nvPicPr>
          <p:cNvPr id="6" name="Picture 5">
            <a:extLst>
              <a:ext uri="{FF2B5EF4-FFF2-40B4-BE49-F238E27FC236}">
                <a16:creationId xmlns:a16="http://schemas.microsoft.com/office/drawing/2014/main" id="{79DAD8DF-99C0-4DBD-A9A2-FC1B112FCD90}"/>
              </a:ext>
            </a:extLst>
          </p:cNvPr>
          <p:cNvPicPr>
            <a:picLocks noChangeAspect="1"/>
          </p:cNvPicPr>
          <p:nvPr/>
        </p:nvPicPr>
        <p:blipFill>
          <a:blip r:embed="rId3"/>
          <a:stretch>
            <a:fillRect/>
          </a:stretch>
        </p:blipFill>
        <p:spPr>
          <a:xfrm>
            <a:off x="-263384" y="3947116"/>
            <a:ext cx="6089429" cy="486288"/>
          </a:xfrm>
          <a:prstGeom prst="rect">
            <a:avLst/>
          </a:prstGeom>
        </p:spPr>
      </p:pic>
      <p:pic>
        <p:nvPicPr>
          <p:cNvPr id="8" name="Picture 7">
            <a:extLst>
              <a:ext uri="{FF2B5EF4-FFF2-40B4-BE49-F238E27FC236}">
                <a16:creationId xmlns:a16="http://schemas.microsoft.com/office/drawing/2014/main" id="{20563140-1246-4C23-9927-D755068FEADF}"/>
              </a:ext>
            </a:extLst>
          </p:cNvPr>
          <p:cNvPicPr>
            <a:picLocks noChangeAspect="1"/>
          </p:cNvPicPr>
          <p:nvPr/>
        </p:nvPicPr>
        <p:blipFill>
          <a:blip r:embed="rId4"/>
          <a:stretch>
            <a:fillRect/>
          </a:stretch>
        </p:blipFill>
        <p:spPr>
          <a:xfrm>
            <a:off x="5720308" y="0"/>
            <a:ext cx="5563082" cy="3635055"/>
          </a:xfrm>
          <a:prstGeom prst="rect">
            <a:avLst/>
          </a:prstGeom>
        </p:spPr>
      </p:pic>
      <p:pic>
        <p:nvPicPr>
          <p:cNvPr id="10" name="Picture 9">
            <a:extLst>
              <a:ext uri="{FF2B5EF4-FFF2-40B4-BE49-F238E27FC236}">
                <a16:creationId xmlns:a16="http://schemas.microsoft.com/office/drawing/2014/main" id="{CA12682E-8277-41E8-A775-D253863CD49F}"/>
              </a:ext>
            </a:extLst>
          </p:cNvPr>
          <p:cNvPicPr>
            <a:picLocks noChangeAspect="1"/>
          </p:cNvPicPr>
          <p:nvPr/>
        </p:nvPicPr>
        <p:blipFill>
          <a:blip r:embed="rId5"/>
          <a:stretch>
            <a:fillRect/>
          </a:stretch>
        </p:blipFill>
        <p:spPr>
          <a:xfrm>
            <a:off x="5545509" y="3764131"/>
            <a:ext cx="5806943" cy="2991776"/>
          </a:xfrm>
          <a:prstGeom prst="rect">
            <a:avLst/>
          </a:prstGeom>
        </p:spPr>
      </p:pic>
      <p:pic>
        <p:nvPicPr>
          <p:cNvPr id="11" name="Picture 10">
            <a:extLst>
              <a:ext uri="{FF2B5EF4-FFF2-40B4-BE49-F238E27FC236}">
                <a16:creationId xmlns:a16="http://schemas.microsoft.com/office/drawing/2014/main" id="{4905A8A8-2386-4041-936F-80F9ADB0F61A}"/>
              </a:ext>
            </a:extLst>
          </p:cNvPr>
          <p:cNvPicPr>
            <a:picLocks noChangeAspect="1"/>
          </p:cNvPicPr>
          <p:nvPr/>
        </p:nvPicPr>
        <p:blipFill>
          <a:blip r:embed="rId6"/>
          <a:stretch>
            <a:fillRect/>
          </a:stretch>
        </p:blipFill>
        <p:spPr>
          <a:xfrm>
            <a:off x="-28971" y="4395001"/>
            <a:ext cx="5745480" cy="3004185"/>
          </a:xfrm>
          <a:prstGeom prst="rect">
            <a:avLst/>
          </a:prstGeom>
        </p:spPr>
      </p:pic>
    </p:spTree>
    <p:extLst>
      <p:ext uri="{BB962C8B-B14F-4D97-AF65-F5344CB8AC3E}">
        <p14:creationId xmlns:p14="http://schemas.microsoft.com/office/powerpoint/2010/main" val="396277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A19623-6720-4B1E-982B-730980244627}"/>
              </a:ext>
            </a:extLst>
          </p:cNvPr>
          <p:cNvPicPr>
            <a:picLocks noChangeAspect="1"/>
          </p:cNvPicPr>
          <p:nvPr/>
        </p:nvPicPr>
        <p:blipFill>
          <a:blip r:embed="rId2"/>
          <a:stretch>
            <a:fillRect/>
          </a:stretch>
        </p:blipFill>
        <p:spPr>
          <a:xfrm>
            <a:off x="71687" y="0"/>
            <a:ext cx="5745480" cy="1262380"/>
          </a:xfrm>
          <a:prstGeom prst="rect">
            <a:avLst/>
          </a:prstGeom>
        </p:spPr>
      </p:pic>
      <p:pic>
        <p:nvPicPr>
          <p:cNvPr id="5" name="Picture 4">
            <a:extLst>
              <a:ext uri="{FF2B5EF4-FFF2-40B4-BE49-F238E27FC236}">
                <a16:creationId xmlns:a16="http://schemas.microsoft.com/office/drawing/2014/main" id="{7344D2C9-2016-4EEC-A861-F7A0C8A82A8A}"/>
              </a:ext>
            </a:extLst>
          </p:cNvPr>
          <p:cNvPicPr>
            <a:picLocks noChangeAspect="1"/>
          </p:cNvPicPr>
          <p:nvPr/>
        </p:nvPicPr>
        <p:blipFill>
          <a:blip r:embed="rId3"/>
          <a:stretch>
            <a:fillRect/>
          </a:stretch>
        </p:blipFill>
        <p:spPr>
          <a:xfrm>
            <a:off x="0" y="1345904"/>
            <a:ext cx="5745480" cy="4592320"/>
          </a:xfrm>
          <a:prstGeom prst="rect">
            <a:avLst/>
          </a:prstGeom>
        </p:spPr>
      </p:pic>
      <p:pic>
        <p:nvPicPr>
          <p:cNvPr id="6" name="Picture 5">
            <a:extLst>
              <a:ext uri="{FF2B5EF4-FFF2-40B4-BE49-F238E27FC236}">
                <a16:creationId xmlns:a16="http://schemas.microsoft.com/office/drawing/2014/main" id="{F6CEFE80-7846-4AC3-A69A-5737B70117B8}"/>
              </a:ext>
            </a:extLst>
          </p:cNvPr>
          <p:cNvPicPr>
            <a:picLocks noChangeAspect="1"/>
          </p:cNvPicPr>
          <p:nvPr/>
        </p:nvPicPr>
        <p:blipFill>
          <a:blip r:embed="rId4"/>
          <a:stretch>
            <a:fillRect/>
          </a:stretch>
        </p:blipFill>
        <p:spPr>
          <a:xfrm>
            <a:off x="5745480" y="606776"/>
            <a:ext cx="5745480" cy="3452495"/>
          </a:xfrm>
          <a:prstGeom prst="rect">
            <a:avLst/>
          </a:prstGeom>
        </p:spPr>
      </p:pic>
    </p:spTree>
    <p:extLst>
      <p:ext uri="{BB962C8B-B14F-4D97-AF65-F5344CB8AC3E}">
        <p14:creationId xmlns:p14="http://schemas.microsoft.com/office/powerpoint/2010/main" val="2490375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28A1F6-DDE5-4104-99AC-9BE5B2E98646}"/>
              </a:ext>
            </a:extLst>
          </p:cNvPr>
          <p:cNvSpPr txBox="1"/>
          <p:nvPr/>
        </p:nvSpPr>
        <p:spPr>
          <a:xfrm>
            <a:off x="450540" y="358956"/>
            <a:ext cx="10424605" cy="5845126"/>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sz="2000" dirty="0"/>
              <a:t>Testing of Identified Approaches (Algorithms)</a:t>
            </a:r>
          </a:p>
          <a:p>
            <a:endParaRPr lang="en-IN" sz="2000" dirty="0"/>
          </a:p>
          <a:p>
            <a:pPr>
              <a:lnSpc>
                <a:spcPct val="150000"/>
              </a:lnSpc>
            </a:pPr>
            <a:r>
              <a:rPr lang="en-IN" sz="1400" b="0" dirty="0"/>
              <a:t>These are all the Algorithms used for Model Building and </a:t>
            </a:r>
            <a:r>
              <a:rPr lang="en-IN" sz="1400" b="0" dirty="0" err="1"/>
              <a:t>Prediction.We</a:t>
            </a:r>
            <a:r>
              <a:rPr lang="en-IN" sz="1400" b="0" dirty="0"/>
              <a:t> did Hyper Parameter Tuning with these algorithms using the </a:t>
            </a:r>
            <a:r>
              <a:rPr lang="en-IN" sz="1400" b="0" dirty="0" err="1"/>
              <a:t>GridSearchCV</a:t>
            </a:r>
            <a:r>
              <a:rPr lang="en-IN" sz="1400" b="0" dirty="0"/>
              <a:t>.</a:t>
            </a:r>
          </a:p>
          <a:p>
            <a:pPr marL="285750" indent="-285750">
              <a:lnSpc>
                <a:spcPct val="150000"/>
              </a:lnSpc>
              <a:buFont typeface="Arial" panose="020B0604020202020204" pitchFamily="34" charset="0"/>
              <a:buChar char="•"/>
            </a:pPr>
            <a:r>
              <a:rPr lang="en-IN" sz="1400" b="0" dirty="0" err="1"/>
              <a:t>RandomForestClassifier</a:t>
            </a:r>
            <a:endParaRPr lang="en-IN" sz="1400" b="0" dirty="0"/>
          </a:p>
          <a:p>
            <a:pPr marL="285750" indent="-285750">
              <a:lnSpc>
                <a:spcPct val="150000"/>
              </a:lnSpc>
              <a:buFont typeface="Arial" panose="020B0604020202020204" pitchFamily="34" charset="0"/>
              <a:buChar char="•"/>
            </a:pPr>
            <a:r>
              <a:rPr lang="en-IN" sz="1400" b="0" dirty="0" err="1"/>
              <a:t>GaussianNB</a:t>
            </a:r>
            <a:r>
              <a:rPr lang="en-IN" sz="1400" b="0" dirty="0"/>
              <a:t> </a:t>
            </a:r>
          </a:p>
          <a:p>
            <a:pPr marL="285750" indent="-285750">
              <a:lnSpc>
                <a:spcPct val="150000"/>
              </a:lnSpc>
              <a:buFont typeface="Arial" panose="020B0604020202020204" pitchFamily="34" charset="0"/>
              <a:buChar char="•"/>
            </a:pPr>
            <a:r>
              <a:rPr lang="en-IN" sz="1400" b="0" dirty="0" err="1"/>
              <a:t>KNeighborsClassifier</a:t>
            </a:r>
            <a:endParaRPr lang="en-IN" sz="1400" b="0" dirty="0"/>
          </a:p>
          <a:p>
            <a:pPr marL="285750" indent="-285750">
              <a:lnSpc>
                <a:spcPct val="150000"/>
              </a:lnSpc>
              <a:buFont typeface="Arial" panose="020B0604020202020204" pitchFamily="34" charset="0"/>
              <a:buChar char="•"/>
            </a:pPr>
            <a:r>
              <a:rPr lang="en-IN" sz="1400" b="0" dirty="0"/>
              <a:t>AdaBoost Classifier</a:t>
            </a:r>
          </a:p>
          <a:p>
            <a:pPr marL="285750" indent="-285750">
              <a:lnSpc>
                <a:spcPct val="150000"/>
              </a:lnSpc>
              <a:buFont typeface="Arial" panose="020B0604020202020204" pitchFamily="34" charset="0"/>
              <a:buChar char="•"/>
            </a:pPr>
            <a:r>
              <a:rPr lang="en-IN" sz="1400" b="0" dirty="0"/>
              <a:t>SVC(Support Vector Classifier)</a:t>
            </a:r>
          </a:p>
          <a:p>
            <a:pPr marL="285750" indent="-285750">
              <a:lnSpc>
                <a:spcPct val="150000"/>
              </a:lnSpc>
              <a:buFont typeface="Arial" panose="020B0604020202020204" pitchFamily="34" charset="0"/>
              <a:buChar char="•"/>
            </a:pPr>
            <a:r>
              <a:rPr lang="en-IN" sz="1400" b="0" dirty="0" err="1"/>
              <a:t>LogisticRegression</a:t>
            </a:r>
            <a:endParaRPr lang="en-IN" sz="1400" b="0" dirty="0"/>
          </a:p>
          <a:p>
            <a:pPr marL="285750" indent="-285750">
              <a:lnSpc>
                <a:spcPct val="150000"/>
              </a:lnSpc>
              <a:buFont typeface="Arial" panose="020B0604020202020204" pitchFamily="34" charset="0"/>
              <a:buChar char="•"/>
            </a:pPr>
            <a:r>
              <a:rPr lang="en-IN" sz="1400" b="0" dirty="0"/>
              <a:t>Soft Voting Classifier</a:t>
            </a:r>
          </a:p>
          <a:p>
            <a:pPr marL="285750" indent="-285750">
              <a:lnSpc>
                <a:spcPct val="150000"/>
              </a:lnSpc>
              <a:buFont typeface="Arial" panose="020B0604020202020204" pitchFamily="34" charset="0"/>
              <a:buChar char="•"/>
            </a:pPr>
            <a:r>
              <a:rPr lang="en-IN" sz="1400" b="0" dirty="0"/>
              <a:t>Hard Voting classifier</a:t>
            </a:r>
          </a:p>
          <a:p>
            <a:pPr marL="285750" indent="-285750">
              <a:lnSpc>
                <a:spcPct val="150000"/>
              </a:lnSpc>
              <a:buFont typeface="Arial" panose="020B0604020202020204" pitchFamily="34" charset="0"/>
              <a:buChar char="•"/>
            </a:pPr>
            <a:r>
              <a:rPr lang="en-IN" sz="1400" b="0" dirty="0" err="1"/>
              <a:t>DecisionTreeClassifier</a:t>
            </a:r>
            <a:endParaRPr lang="en-IN" sz="1400" b="0" dirty="0"/>
          </a:p>
          <a:p>
            <a:pPr marL="285750" indent="-285750">
              <a:lnSpc>
                <a:spcPct val="150000"/>
              </a:lnSpc>
              <a:buFont typeface="Arial" panose="020B0604020202020204" pitchFamily="34" charset="0"/>
              <a:buChar char="•"/>
            </a:pPr>
            <a:r>
              <a:rPr lang="en-IN" sz="1400" b="0" dirty="0"/>
              <a:t>Gradient Boosting Classifier</a:t>
            </a:r>
          </a:p>
          <a:p>
            <a:pPr marL="285750" indent="-285750">
              <a:lnSpc>
                <a:spcPct val="150000"/>
              </a:lnSpc>
              <a:buFont typeface="Arial" panose="020B0604020202020204" pitchFamily="34" charset="0"/>
              <a:buChar char="•"/>
            </a:pPr>
            <a:r>
              <a:rPr lang="en-IN" sz="1400" b="0" dirty="0" err="1"/>
              <a:t>LightGradientBoostingClassifier</a:t>
            </a:r>
            <a:endParaRPr lang="en-IN" sz="1400" b="0" dirty="0"/>
          </a:p>
          <a:p>
            <a:pPr marL="285750" indent="-285750">
              <a:lnSpc>
                <a:spcPct val="150000"/>
              </a:lnSpc>
              <a:buFont typeface="Arial" panose="020B0604020202020204" pitchFamily="34" charset="0"/>
              <a:buChar char="•"/>
            </a:pPr>
            <a:r>
              <a:rPr lang="en-IN" sz="1400" b="0" dirty="0" err="1"/>
              <a:t>CatBoostClassifier</a:t>
            </a:r>
            <a:endParaRPr lang="en-IN" sz="1400" b="0" dirty="0"/>
          </a:p>
          <a:p>
            <a:pPr marL="285750" indent="-285750">
              <a:lnSpc>
                <a:spcPct val="150000"/>
              </a:lnSpc>
              <a:buFont typeface="Arial" panose="020B0604020202020204" pitchFamily="34" charset="0"/>
              <a:buChar char="•"/>
            </a:pPr>
            <a:r>
              <a:rPr lang="en-IN" sz="1400" b="0" dirty="0" err="1"/>
              <a:t>ExtraTreesClassifier</a:t>
            </a:r>
            <a:endParaRPr lang="en-IN" sz="1400" b="0" dirty="0"/>
          </a:p>
          <a:p>
            <a:pPr marL="285750" indent="-285750">
              <a:lnSpc>
                <a:spcPct val="150000"/>
              </a:lnSpc>
              <a:buFont typeface="Arial" panose="020B0604020202020204" pitchFamily="34" charset="0"/>
              <a:buChar char="•"/>
            </a:pPr>
            <a:r>
              <a:rPr lang="en-IN" sz="1400" b="0" dirty="0" err="1"/>
              <a:t>XGBoost</a:t>
            </a:r>
            <a:r>
              <a:rPr lang="en-IN" sz="1400" b="0" dirty="0"/>
              <a:t> Classifier</a:t>
            </a:r>
          </a:p>
        </p:txBody>
      </p:sp>
      <p:sp>
        <p:nvSpPr>
          <p:cNvPr id="4" name="TextBox 3">
            <a:extLst>
              <a:ext uri="{FF2B5EF4-FFF2-40B4-BE49-F238E27FC236}">
                <a16:creationId xmlns:a16="http://schemas.microsoft.com/office/drawing/2014/main" id="{0B7EE137-C081-4F5B-AE49-0D7D2E02396C}"/>
              </a:ext>
            </a:extLst>
          </p:cNvPr>
          <p:cNvSpPr txBox="1"/>
          <p:nvPr/>
        </p:nvSpPr>
        <p:spPr>
          <a:xfrm>
            <a:off x="4114800" y="5235804"/>
            <a:ext cx="7160078" cy="968278"/>
          </a:xfrm>
          <a:prstGeom prst="rect">
            <a:avLst/>
          </a:prstGeom>
          <a:noFill/>
        </p:spPr>
        <p:txBody>
          <a:bodyPr wrap="square">
            <a:spAutoFit/>
          </a:bodyPr>
          <a:lstStyle/>
          <a:p>
            <a:pPr marL="457200">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These algorithms has been used for both Training and Testing purpose and got evaluated with classification metrics such as f1score,confusion matrix, precision, recall and AUC ROC curve etc.,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7905052"/>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E9C56B-3DF3-4773-BF59-0DED4305B8B5}"/>
              </a:ext>
            </a:extLst>
          </p:cNvPr>
          <p:cNvSpPr txBox="1"/>
          <p:nvPr/>
        </p:nvSpPr>
        <p:spPr>
          <a:xfrm>
            <a:off x="166457" y="112735"/>
            <a:ext cx="6103398"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Run and Evaluate selected models</a:t>
            </a:r>
            <a:endParaRPr lang="en-IN" sz="22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35D1F43-CE02-4416-AB93-6ADEA0517526}"/>
              </a:ext>
            </a:extLst>
          </p:cNvPr>
          <p:cNvSpPr txBox="1"/>
          <p:nvPr/>
        </p:nvSpPr>
        <p:spPr>
          <a:xfrm>
            <a:off x="286728" y="628233"/>
            <a:ext cx="5058158" cy="4116768"/>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pPr>
              <a:lnSpc>
                <a:spcPct val="150000"/>
              </a:lnSpc>
            </a:pPr>
            <a:r>
              <a:rPr lang="en-IN" sz="1600" dirty="0"/>
              <a:t>Logistic Regression:</a:t>
            </a:r>
          </a:p>
          <a:p>
            <a:pPr>
              <a:lnSpc>
                <a:spcPct val="150000"/>
              </a:lnSpc>
            </a:pPr>
            <a:r>
              <a:rPr lang="en-US" sz="1600" b="0" dirty="0"/>
              <a:t>Logistic regression is used to describe data and to explain the relationship between one dependent binary variable and one or more nominal, ordinal, interval or ratio-level independent variables. Logistic regression is a simple and more efficient method for binary and linear classification problems. It is a classification model, which is very easy to realize and achieves very good performance with linearly separable classes. It is an extensively employed algorithm for classification. Logistic Regression is used when the dependent variable(target) is categorical.</a:t>
            </a:r>
            <a:endParaRPr lang="en-IN" sz="1600" b="0" dirty="0"/>
          </a:p>
        </p:txBody>
      </p:sp>
      <p:pic>
        <p:nvPicPr>
          <p:cNvPr id="11" name="Picture 10">
            <a:extLst>
              <a:ext uri="{FF2B5EF4-FFF2-40B4-BE49-F238E27FC236}">
                <a16:creationId xmlns:a16="http://schemas.microsoft.com/office/drawing/2014/main" id="{C03F66F4-D33B-49E3-8CEE-A1EF3D290B71}"/>
              </a:ext>
            </a:extLst>
          </p:cNvPr>
          <p:cNvPicPr>
            <a:picLocks noChangeAspect="1"/>
          </p:cNvPicPr>
          <p:nvPr/>
        </p:nvPicPr>
        <p:blipFill>
          <a:blip r:embed="rId2"/>
          <a:stretch>
            <a:fillRect/>
          </a:stretch>
        </p:blipFill>
        <p:spPr>
          <a:xfrm>
            <a:off x="5509260" y="952432"/>
            <a:ext cx="5745480" cy="1734185"/>
          </a:xfrm>
          <a:prstGeom prst="rect">
            <a:avLst/>
          </a:prstGeom>
        </p:spPr>
      </p:pic>
    </p:spTree>
    <p:extLst>
      <p:ext uri="{BB962C8B-B14F-4D97-AF65-F5344CB8AC3E}">
        <p14:creationId xmlns:p14="http://schemas.microsoft.com/office/powerpoint/2010/main" val="3239128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6138D8-2715-44AF-B6C0-694E5D17EE44}"/>
              </a:ext>
            </a:extLst>
          </p:cNvPr>
          <p:cNvSpPr txBox="1"/>
          <p:nvPr/>
        </p:nvSpPr>
        <p:spPr>
          <a:xfrm>
            <a:off x="116075" y="0"/>
            <a:ext cx="11028286"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Hyperparameter Tuning Done Using </a:t>
            </a:r>
            <a:r>
              <a:rPr lang="en-US" sz="2000" b="1" dirty="0" err="1">
                <a:latin typeface="Calibri" panose="020F0502020204030204" pitchFamily="34" charset="0"/>
                <a:cs typeface="Calibri" panose="020F0502020204030204" pitchFamily="34" charset="0"/>
              </a:rPr>
              <a:t>GridSearchCV</a:t>
            </a:r>
            <a:r>
              <a:rPr lang="en-US" sz="2000" b="1" dirty="0">
                <a:latin typeface="Calibri" panose="020F0502020204030204" pitchFamily="34" charset="0"/>
                <a:cs typeface="Calibri" panose="020F0502020204030204" pitchFamily="34" charset="0"/>
              </a:rPr>
              <a:t>:</a:t>
            </a:r>
          </a:p>
        </p:txBody>
      </p:sp>
      <p:pic>
        <p:nvPicPr>
          <p:cNvPr id="7" name="Picture 6">
            <a:extLst>
              <a:ext uri="{FF2B5EF4-FFF2-40B4-BE49-F238E27FC236}">
                <a16:creationId xmlns:a16="http://schemas.microsoft.com/office/drawing/2014/main" id="{8AA80D3A-5A98-4A75-9DBC-746143771898}"/>
              </a:ext>
            </a:extLst>
          </p:cNvPr>
          <p:cNvPicPr>
            <a:picLocks noChangeAspect="1"/>
          </p:cNvPicPr>
          <p:nvPr/>
        </p:nvPicPr>
        <p:blipFill>
          <a:blip r:embed="rId2"/>
          <a:stretch>
            <a:fillRect/>
          </a:stretch>
        </p:blipFill>
        <p:spPr>
          <a:xfrm>
            <a:off x="116075" y="400110"/>
            <a:ext cx="5745480" cy="2962910"/>
          </a:xfrm>
          <a:prstGeom prst="rect">
            <a:avLst/>
          </a:prstGeom>
        </p:spPr>
      </p:pic>
      <p:pic>
        <p:nvPicPr>
          <p:cNvPr id="8" name="Picture 7">
            <a:extLst>
              <a:ext uri="{FF2B5EF4-FFF2-40B4-BE49-F238E27FC236}">
                <a16:creationId xmlns:a16="http://schemas.microsoft.com/office/drawing/2014/main" id="{C5FCDAF9-7CAA-418D-A312-F36FC56312D6}"/>
              </a:ext>
            </a:extLst>
          </p:cNvPr>
          <p:cNvPicPr>
            <a:picLocks noChangeAspect="1"/>
          </p:cNvPicPr>
          <p:nvPr/>
        </p:nvPicPr>
        <p:blipFill>
          <a:blip r:embed="rId3"/>
          <a:stretch>
            <a:fillRect/>
          </a:stretch>
        </p:blipFill>
        <p:spPr>
          <a:xfrm>
            <a:off x="0" y="3363020"/>
            <a:ext cx="5745480" cy="3570440"/>
          </a:xfrm>
          <a:prstGeom prst="rect">
            <a:avLst/>
          </a:prstGeom>
        </p:spPr>
      </p:pic>
      <p:pic>
        <p:nvPicPr>
          <p:cNvPr id="9" name="Picture 8">
            <a:extLst>
              <a:ext uri="{FF2B5EF4-FFF2-40B4-BE49-F238E27FC236}">
                <a16:creationId xmlns:a16="http://schemas.microsoft.com/office/drawing/2014/main" id="{770D7E27-03B5-4155-9C7D-C0A1614BEBF6}"/>
              </a:ext>
            </a:extLst>
          </p:cNvPr>
          <p:cNvPicPr>
            <a:picLocks noChangeAspect="1"/>
          </p:cNvPicPr>
          <p:nvPr/>
        </p:nvPicPr>
        <p:blipFill>
          <a:blip r:embed="rId4"/>
          <a:stretch>
            <a:fillRect/>
          </a:stretch>
        </p:blipFill>
        <p:spPr>
          <a:xfrm>
            <a:off x="5802741" y="1419281"/>
            <a:ext cx="5341620" cy="3025140"/>
          </a:xfrm>
          <a:prstGeom prst="rect">
            <a:avLst/>
          </a:prstGeom>
        </p:spPr>
      </p:pic>
    </p:spTree>
    <p:extLst>
      <p:ext uri="{BB962C8B-B14F-4D97-AF65-F5344CB8AC3E}">
        <p14:creationId xmlns:p14="http://schemas.microsoft.com/office/powerpoint/2010/main" val="1247639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839AC0-9256-4DD4-B4D4-61EAF7FA42CE}"/>
              </a:ext>
            </a:extLst>
          </p:cNvPr>
          <p:cNvSpPr txBox="1"/>
          <p:nvPr/>
        </p:nvSpPr>
        <p:spPr>
          <a:xfrm>
            <a:off x="272988" y="210390"/>
            <a:ext cx="4484070" cy="6014403"/>
          </a:xfrm>
          <a:prstGeom prst="rect">
            <a:avLst/>
          </a:prstGeom>
          <a:noFill/>
        </p:spPr>
        <p:txBody>
          <a:bodyPr wrap="square">
            <a:spAutoFit/>
          </a:bodyPr>
          <a:lstStyle/>
          <a:p>
            <a:pPr>
              <a:lnSpc>
                <a:spcPct val="150000"/>
              </a:lnSpc>
            </a:pPr>
            <a:r>
              <a:rPr lang="en-IN" sz="2000" b="1" dirty="0">
                <a:latin typeface="Calibri" panose="020F0502020204030204" pitchFamily="34" charset="0"/>
                <a:cs typeface="Calibri" panose="020F0502020204030204" pitchFamily="34" charset="0"/>
              </a:rPr>
              <a:t>RANDOM FOREST REGRESSION:</a:t>
            </a:r>
          </a:p>
          <a:p>
            <a:pPr>
              <a:lnSpc>
                <a:spcPct val="150000"/>
              </a:lnSpc>
            </a:pPr>
            <a:r>
              <a:rPr lang="en-US" sz="1400" dirty="0">
                <a:solidFill>
                  <a:srgbClr val="4D5156"/>
                </a:solidFill>
                <a:effectLst/>
                <a:latin typeface="Calibri" panose="020F0502020204030204" pitchFamily="34" charset="0"/>
                <a:ea typeface="Times New Roman" panose="02020603050405020304" pitchFamily="18" charset="0"/>
                <a:cs typeface="Calibri" panose="020F0502020204030204" pitchFamily="34" charset="0"/>
              </a:rPr>
              <a:t>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 It can perform both regression and classification tasks. A random forest produces good predictions that can be understood easily. It can handle large datasets efficiently. The random forest algorithm provides a higher level of accuracy in predicting outcomes over the decision tree algorithm.</a:t>
            </a:r>
          </a:p>
          <a:p>
            <a:pPr>
              <a:lnSpc>
                <a:spcPct val="150000"/>
              </a:lnSpc>
            </a:pPr>
            <a:r>
              <a:rPr lang="en-US" sz="1400" dirty="0">
                <a:solidFill>
                  <a:srgbClr val="4D5156"/>
                </a:solidFill>
                <a:effectLst/>
                <a:latin typeface="Calibri" panose="020F0502020204030204" pitchFamily="34" charset="0"/>
                <a:ea typeface="Times New Roman" panose="02020603050405020304" pitchFamily="18" charset="0"/>
                <a:cs typeface="Calibri" panose="020F0502020204030204" pitchFamily="34" charset="0"/>
              </a:rPr>
              <a:t>Random forest adds additional randomness to the model, while growing the trees. Instead of searching for the most important feature while splitting a node, it searches for the best feature among a random subset of features. This results in a wide diversity that generally results in a better model.</a:t>
            </a:r>
          </a:p>
        </p:txBody>
      </p:sp>
      <p:sp>
        <p:nvSpPr>
          <p:cNvPr id="11" name="TextBox 10">
            <a:extLst>
              <a:ext uri="{FF2B5EF4-FFF2-40B4-BE49-F238E27FC236}">
                <a16:creationId xmlns:a16="http://schemas.microsoft.com/office/drawing/2014/main" id="{2A0FFDF4-21B6-4B97-8810-57D03200691B}"/>
              </a:ext>
            </a:extLst>
          </p:cNvPr>
          <p:cNvSpPr txBox="1"/>
          <p:nvPr/>
        </p:nvSpPr>
        <p:spPr>
          <a:xfrm>
            <a:off x="4585609" y="-32409"/>
            <a:ext cx="2849335"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Parameter Tuning:</a:t>
            </a:r>
          </a:p>
        </p:txBody>
      </p:sp>
      <p:pic>
        <p:nvPicPr>
          <p:cNvPr id="8" name="Picture 7">
            <a:extLst>
              <a:ext uri="{FF2B5EF4-FFF2-40B4-BE49-F238E27FC236}">
                <a16:creationId xmlns:a16="http://schemas.microsoft.com/office/drawing/2014/main" id="{03D80E9E-1032-4702-8E6B-12F7FF4B9D72}"/>
              </a:ext>
            </a:extLst>
          </p:cNvPr>
          <p:cNvPicPr>
            <a:picLocks noChangeAspect="1"/>
          </p:cNvPicPr>
          <p:nvPr/>
        </p:nvPicPr>
        <p:blipFill>
          <a:blip r:embed="rId2"/>
          <a:stretch>
            <a:fillRect/>
          </a:stretch>
        </p:blipFill>
        <p:spPr>
          <a:xfrm>
            <a:off x="4757058" y="336923"/>
            <a:ext cx="5745480" cy="3739515"/>
          </a:xfrm>
          <a:prstGeom prst="rect">
            <a:avLst/>
          </a:prstGeom>
        </p:spPr>
      </p:pic>
      <p:pic>
        <p:nvPicPr>
          <p:cNvPr id="9" name="Picture 8">
            <a:extLst>
              <a:ext uri="{FF2B5EF4-FFF2-40B4-BE49-F238E27FC236}">
                <a16:creationId xmlns:a16="http://schemas.microsoft.com/office/drawing/2014/main" id="{4F4DB69D-0851-4203-AACC-53A81336A17C}"/>
              </a:ext>
            </a:extLst>
          </p:cNvPr>
          <p:cNvPicPr>
            <a:picLocks noChangeAspect="1"/>
          </p:cNvPicPr>
          <p:nvPr/>
        </p:nvPicPr>
        <p:blipFill>
          <a:blip r:embed="rId3"/>
          <a:stretch>
            <a:fillRect/>
          </a:stretch>
        </p:blipFill>
        <p:spPr>
          <a:xfrm>
            <a:off x="4757058" y="3961028"/>
            <a:ext cx="5745480" cy="3221007"/>
          </a:xfrm>
          <a:prstGeom prst="rect">
            <a:avLst/>
          </a:prstGeom>
        </p:spPr>
      </p:pic>
    </p:spTree>
    <p:extLst>
      <p:ext uri="{BB962C8B-B14F-4D97-AF65-F5344CB8AC3E}">
        <p14:creationId xmlns:p14="http://schemas.microsoft.com/office/powerpoint/2010/main" val="2050193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DD921-A32F-48F3-A756-7973F4870807}"/>
              </a:ext>
            </a:extLst>
          </p:cNvPr>
          <p:cNvPicPr>
            <a:picLocks noChangeAspect="1"/>
          </p:cNvPicPr>
          <p:nvPr/>
        </p:nvPicPr>
        <p:blipFill>
          <a:blip r:embed="rId2"/>
          <a:stretch>
            <a:fillRect/>
          </a:stretch>
        </p:blipFill>
        <p:spPr>
          <a:xfrm>
            <a:off x="0" y="0"/>
            <a:ext cx="5745480" cy="3416300"/>
          </a:xfrm>
          <a:prstGeom prst="rect">
            <a:avLst/>
          </a:prstGeom>
        </p:spPr>
      </p:pic>
      <p:pic>
        <p:nvPicPr>
          <p:cNvPr id="5" name="Picture 4">
            <a:extLst>
              <a:ext uri="{FF2B5EF4-FFF2-40B4-BE49-F238E27FC236}">
                <a16:creationId xmlns:a16="http://schemas.microsoft.com/office/drawing/2014/main" id="{0B0C66B2-5BDB-44AB-8DAC-2FCB277D1A27}"/>
              </a:ext>
            </a:extLst>
          </p:cNvPr>
          <p:cNvPicPr>
            <a:picLocks noChangeAspect="1"/>
          </p:cNvPicPr>
          <p:nvPr/>
        </p:nvPicPr>
        <p:blipFill>
          <a:blip r:embed="rId3"/>
          <a:stretch>
            <a:fillRect/>
          </a:stretch>
        </p:blipFill>
        <p:spPr>
          <a:xfrm>
            <a:off x="-88111" y="3442335"/>
            <a:ext cx="5745480" cy="3415665"/>
          </a:xfrm>
          <a:prstGeom prst="rect">
            <a:avLst/>
          </a:prstGeom>
        </p:spPr>
      </p:pic>
      <p:pic>
        <p:nvPicPr>
          <p:cNvPr id="6" name="Picture 5">
            <a:extLst>
              <a:ext uri="{FF2B5EF4-FFF2-40B4-BE49-F238E27FC236}">
                <a16:creationId xmlns:a16="http://schemas.microsoft.com/office/drawing/2014/main" id="{59788EB7-B5BA-4230-8985-D57AFB9AD8B0}"/>
              </a:ext>
            </a:extLst>
          </p:cNvPr>
          <p:cNvPicPr>
            <a:picLocks noChangeAspect="1"/>
          </p:cNvPicPr>
          <p:nvPr/>
        </p:nvPicPr>
        <p:blipFill>
          <a:blip r:embed="rId4"/>
          <a:stretch>
            <a:fillRect/>
          </a:stretch>
        </p:blipFill>
        <p:spPr>
          <a:xfrm>
            <a:off x="5861444" y="1118772"/>
            <a:ext cx="5387340" cy="2933700"/>
          </a:xfrm>
          <a:prstGeom prst="rect">
            <a:avLst/>
          </a:prstGeom>
        </p:spPr>
      </p:pic>
    </p:spTree>
    <p:extLst>
      <p:ext uri="{BB962C8B-B14F-4D97-AF65-F5344CB8AC3E}">
        <p14:creationId xmlns:p14="http://schemas.microsoft.com/office/powerpoint/2010/main" val="1739650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DC9EF5-33E1-4E80-8A4F-BF5A36377F17}"/>
              </a:ext>
            </a:extLst>
          </p:cNvPr>
          <p:cNvSpPr txBox="1"/>
          <p:nvPr/>
        </p:nvSpPr>
        <p:spPr>
          <a:xfrm>
            <a:off x="230819" y="206730"/>
            <a:ext cx="10981677" cy="1631216"/>
          </a:xfrm>
          <a:prstGeom prst="rect">
            <a:avLst/>
          </a:prstGeom>
          <a:noFill/>
        </p:spPr>
        <p:txBody>
          <a:bodyPr wrap="square">
            <a:spAutoFit/>
          </a:bodyPr>
          <a:lstStyle/>
          <a:p>
            <a:r>
              <a:rPr lang="en-US" sz="2000" b="1" cap="all" dirty="0">
                <a:latin typeface="Calibri" panose="020F0502020204030204" pitchFamily="34" charset="0"/>
                <a:cs typeface="Calibri" panose="020F0502020204030204" pitchFamily="34" charset="0"/>
              </a:rPr>
              <a:t>DECISION TREE CLASSIFIER:</a:t>
            </a:r>
            <a:endParaRPr lang="en-US" sz="1600" b="1" cap="all"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main advantage of the decision tree classifier is its ability to using different feature subsets and decision rules at different stages of classification. Decision tree often involves higher time to train the model. Decision tree training is relatively expensive as the complexity and time has taken are more. The Decision Tree algorithm is inadequate for applying regression and predicting continuous values. In this, the data is continuously split according to a certain parameter. The tree can be explained by two entities, namely decision nodes and leaves.</a:t>
            </a:r>
          </a:p>
        </p:txBody>
      </p:sp>
      <p:pic>
        <p:nvPicPr>
          <p:cNvPr id="8" name="Picture 7">
            <a:extLst>
              <a:ext uri="{FF2B5EF4-FFF2-40B4-BE49-F238E27FC236}">
                <a16:creationId xmlns:a16="http://schemas.microsoft.com/office/drawing/2014/main" id="{782A5CE0-13A2-407C-BD47-E29006F9D79B}"/>
              </a:ext>
            </a:extLst>
          </p:cNvPr>
          <p:cNvPicPr>
            <a:picLocks noChangeAspect="1"/>
          </p:cNvPicPr>
          <p:nvPr/>
        </p:nvPicPr>
        <p:blipFill>
          <a:blip r:embed="rId2"/>
          <a:stretch>
            <a:fillRect/>
          </a:stretch>
        </p:blipFill>
        <p:spPr>
          <a:xfrm>
            <a:off x="0" y="1771159"/>
            <a:ext cx="5745480" cy="3564255"/>
          </a:xfrm>
          <a:prstGeom prst="rect">
            <a:avLst/>
          </a:prstGeom>
        </p:spPr>
      </p:pic>
      <p:pic>
        <p:nvPicPr>
          <p:cNvPr id="9" name="Picture 8">
            <a:extLst>
              <a:ext uri="{FF2B5EF4-FFF2-40B4-BE49-F238E27FC236}">
                <a16:creationId xmlns:a16="http://schemas.microsoft.com/office/drawing/2014/main" id="{595D2D3E-4AC0-4D6A-80B1-C7442F68E3C0}"/>
              </a:ext>
            </a:extLst>
          </p:cNvPr>
          <p:cNvPicPr>
            <a:picLocks noChangeAspect="1"/>
          </p:cNvPicPr>
          <p:nvPr/>
        </p:nvPicPr>
        <p:blipFill>
          <a:blip r:embed="rId3"/>
          <a:stretch>
            <a:fillRect/>
          </a:stretch>
        </p:blipFill>
        <p:spPr>
          <a:xfrm>
            <a:off x="5721657" y="2179688"/>
            <a:ext cx="5745480" cy="3280079"/>
          </a:xfrm>
          <a:prstGeom prst="rect">
            <a:avLst/>
          </a:prstGeom>
        </p:spPr>
      </p:pic>
    </p:spTree>
    <p:extLst>
      <p:ext uri="{BB962C8B-B14F-4D97-AF65-F5344CB8AC3E}">
        <p14:creationId xmlns:p14="http://schemas.microsoft.com/office/powerpoint/2010/main" val="2014770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B01F7-21E8-49D4-9600-F508C00DC802}"/>
              </a:ext>
            </a:extLst>
          </p:cNvPr>
          <p:cNvPicPr>
            <a:picLocks noChangeAspect="1"/>
          </p:cNvPicPr>
          <p:nvPr/>
        </p:nvPicPr>
        <p:blipFill>
          <a:blip r:embed="rId2"/>
          <a:stretch>
            <a:fillRect/>
          </a:stretch>
        </p:blipFill>
        <p:spPr>
          <a:xfrm>
            <a:off x="986087" y="337475"/>
            <a:ext cx="5745480" cy="4851400"/>
          </a:xfrm>
          <a:prstGeom prst="rect">
            <a:avLst/>
          </a:prstGeom>
        </p:spPr>
      </p:pic>
    </p:spTree>
    <p:extLst>
      <p:ext uri="{BB962C8B-B14F-4D97-AF65-F5344CB8AC3E}">
        <p14:creationId xmlns:p14="http://schemas.microsoft.com/office/powerpoint/2010/main" val="3110545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8D225-FDC4-4471-876C-B8306AEE0AB9}"/>
              </a:ext>
            </a:extLst>
          </p:cNvPr>
          <p:cNvPicPr>
            <a:picLocks noChangeAspect="1"/>
          </p:cNvPicPr>
          <p:nvPr/>
        </p:nvPicPr>
        <p:blipFill>
          <a:blip r:embed="rId2"/>
          <a:stretch>
            <a:fillRect/>
          </a:stretch>
        </p:blipFill>
        <p:spPr>
          <a:xfrm>
            <a:off x="8388219" y="181236"/>
            <a:ext cx="2528595" cy="3532347"/>
          </a:xfrm>
          <a:prstGeom prst="rect">
            <a:avLst/>
          </a:prstGeom>
        </p:spPr>
      </p:pic>
      <p:sp>
        <p:nvSpPr>
          <p:cNvPr id="6" name="TextBox 5">
            <a:extLst>
              <a:ext uri="{FF2B5EF4-FFF2-40B4-BE49-F238E27FC236}">
                <a16:creationId xmlns:a16="http://schemas.microsoft.com/office/drawing/2014/main" id="{CB5A91A9-33BD-4C3B-90B9-7B227B8B3604}"/>
              </a:ext>
            </a:extLst>
          </p:cNvPr>
          <p:cNvSpPr txBox="1"/>
          <p:nvPr/>
        </p:nvSpPr>
        <p:spPr>
          <a:xfrm>
            <a:off x="270589" y="780724"/>
            <a:ext cx="7725746" cy="1754326"/>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data science pipeline is a collection of connected tasks that aims at delivering an insightful data science product or service to the business organization. </a:t>
            </a:r>
          </a:p>
          <a:p>
            <a:r>
              <a:rPr lang="en-US" dirty="0">
                <a:latin typeface="Calibri" panose="020F0502020204030204" pitchFamily="34" charset="0"/>
                <a:cs typeface="Calibri" panose="020F0502020204030204" pitchFamily="34" charset="0"/>
              </a:rPr>
              <a:t>The responsibilities include collecting, cleaning, exploring, modeling, interpreting the data, and other processes of the launching of the product. </a:t>
            </a:r>
          </a:p>
          <a:p>
            <a:r>
              <a:rPr lang="en-US" u="sng" dirty="0">
                <a:latin typeface="Calibri" panose="020F0502020204030204" pitchFamily="34" charset="0"/>
                <a:cs typeface="Calibri" panose="020F0502020204030204" pitchFamily="34" charset="0"/>
              </a:rPr>
              <a:t>“This final product can be used for to achieve Business Goals”</a:t>
            </a:r>
            <a:endParaRPr lang="en-IN" u="sng"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9F854E1-AE92-4AD0-A3AC-C4BBEA0ACA01}"/>
              </a:ext>
            </a:extLst>
          </p:cNvPr>
          <p:cNvSpPr txBox="1"/>
          <p:nvPr/>
        </p:nvSpPr>
        <p:spPr>
          <a:xfrm>
            <a:off x="154623" y="2722826"/>
            <a:ext cx="6120880" cy="407035"/>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cap="all" dirty="0"/>
              <a:t>Exploratory Data Analysis (EDA) &amp; IT’s TYPES:</a:t>
            </a:r>
          </a:p>
        </p:txBody>
      </p:sp>
      <p:sp>
        <p:nvSpPr>
          <p:cNvPr id="10" name="TextBox 9">
            <a:extLst>
              <a:ext uri="{FF2B5EF4-FFF2-40B4-BE49-F238E27FC236}">
                <a16:creationId xmlns:a16="http://schemas.microsoft.com/office/drawing/2014/main" id="{30719868-DE91-4E44-A417-FE2D1839DA7C}"/>
              </a:ext>
            </a:extLst>
          </p:cNvPr>
          <p:cNvSpPr txBox="1"/>
          <p:nvPr/>
        </p:nvSpPr>
        <p:spPr>
          <a:xfrm>
            <a:off x="154623" y="3147558"/>
            <a:ext cx="7841712" cy="3046988"/>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r>
              <a:rPr lang="en-IN" sz="1600" dirty="0"/>
              <a:t>The main purpose of EDA is to help look at data before making any assumptions. </a:t>
            </a:r>
          </a:p>
          <a:p>
            <a:r>
              <a:rPr lang="en-IN" sz="1600" dirty="0"/>
              <a:t>It can help identify obvious errors, as well as better understand patterns within the data, detect outliers or anomalous events, find interesting relations among the variables.</a:t>
            </a:r>
          </a:p>
          <a:p>
            <a:r>
              <a:rPr lang="en-IN" sz="1600" dirty="0"/>
              <a:t>Data scientists can use exploratory analysis to ensure the results they produce are valid and applicable to any desired business outcomes and goals. </a:t>
            </a:r>
          </a:p>
          <a:p>
            <a:r>
              <a:rPr lang="en-IN" sz="1600" dirty="0"/>
              <a:t>EDA also helps stakeholders by confirming they are asking the right questions</a:t>
            </a:r>
          </a:p>
          <a:p>
            <a:endParaRPr lang="en-IN" sz="1600" dirty="0"/>
          </a:p>
          <a:p>
            <a:r>
              <a:rPr lang="en-IN" sz="1600" dirty="0"/>
              <a:t>TYPES OF EXPLORATORY DATA ANALYSIS:</a:t>
            </a:r>
          </a:p>
          <a:p>
            <a:pPr marL="285750" indent="-285750">
              <a:buFont typeface="Arial" panose="020B0604020202020204" pitchFamily="34" charset="0"/>
              <a:buChar char="•"/>
            </a:pPr>
            <a:r>
              <a:rPr lang="en-IN" sz="1600" dirty="0"/>
              <a:t>Univariate Non-graphical</a:t>
            </a:r>
          </a:p>
          <a:p>
            <a:pPr marL="285750" indent="-285750">
              <a:buFont typeface="Arial" panose="020B0604020202020204" pitchFamily="34" charset="0"/>
              <a:buChar char="•"/>
            </a:pPr>
            <a:r>
              <a:rPr lang="en-IN" sz="1600" dirty="0"/>
              <a:t>Multivariate Non-graphical</a:t>
            </a:r>
          </a:p>
          <a:p>
            <a:pPr marL="285750" indent="-285750">
              <a:buFont typeface="Arial" panose="020B0604020202020204" pitchFamily="34" charset="0"/>
              <a:buChar char="•"/>
            </a:pPr>
            <a:r>
              <a:rPr lang="en-IN" sz="1600" dirty="0"/>
              <a:t>Univariate graphical</a:t>
            </a:r>
          </a:p>
          <a:p>
            <a:pPr marL="285750" indent="-285750">
              <a:buFont typeface="Arial" panose="020B0604020202020204" pitchFamily="34" charset="0"/>
              <a:buChar char="•"/>
            </a:pPr>
            <a:r>
              <a:rPr lang="en-IN" sz="1600" dirty="0"/>
              <a:t>Multivariate graphical</a:t>
            </a:r>
          </a:p>
        </p:txBody>
      </p:sp>
      <p:sp>
        <p:nvSpPr>
          <p:cNvPr id="12" name="TextBox 11">
            <a:extLst>
              <a:ext uri="{FF2B5EF4-FFF2-40B4-BE49-F238E27FC236}">
                <a16:creationId xmlns:a16="http://schemas.microsoft.com/office/drawing/2014/main" id="{937A07C7-E727-4301-9F64-13474873E218}"/>
              </a:ext>
            </a:extLst>
          </p:cNvPr>
          <p:cNvSpPr txBox="1"/>
          <p:nvPr/>
        </p:nvSpPr>
        <p:spPr>
          <a:xfrm>
            <a:off x="230159" y="411392"/>
            <a:ext cx="6102220"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DATASCIENCE PIPELINE:</a:t>
            </a:r>
            <a:endParaRPr lang="en-IN" sz="2200" dirty="0"/>
          </a:p>
        </p:txBody>
      </p:sp>
    </p:spTree>
    <p:extLst>
      <p:ext uri="{BB962C8B-B14F-4D97-AF65-F5344CB8AC3E}">
        <p14:creationId xmlns:p14="http://schemas.microsoft.com/office/powerpoint/2010/main" val="1617150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57A25E-7EF8-4074-9AAC-030CE36B0E27}"/>
              </a:ext>
            </a:extLst>
          </p:cNvPr>
          <p:cNvPicPr>
            <a:picLocks noChangeAspect="1"/>
          </p:cNvPicPr>
          <p:nvPr/>
        </p:nvPicPr>
        <p:blipFill>
          <a:blip r:embed="rId2"/>
          <a:stretch>
            <a:fillRect/>
          </a:stretch>
        </p:blipFill>
        <p:spPr>
          <a:xfrm>
            <a:off x="0" y="0"/>
            <a:ext cx="7776839" cy="3435658"/>
          </a:xfrm>
          <a:prstGeom prst="rect">
            <a:avLst/>
          </a:prstGeom>
        </p:spPr>
      </p:pic>
      <p:pic>
        <p:nvPicPr>
          <p:cNvPr id="5" name="Picture 4">
            <a:extLst>
              <a:ext uri="{FF2B5EF4-FFF2-40B4-BE49-F238E27FC236}">
                <a16:creationId xmlns:a16="http://schemas.microsoft.com/office/drawing/2014/main" id="{078234C7-88E7-474A-BC9D-89A4D6545238}"/>
              </a:ext>
            </a:extLst>
          </p:cNvPr>
          <p:cNvPicPr>
            <a:picLocks noChangeAspect="1"/>
          </p:cNvPicPr>
          <p:nvPr/>
        </p:nvPicPr>
        <p:blipFill>
          <a:blip r:embed="rId3"/>
          <a:stretch>
            <a:fillRect/>
          </a:stretch>
        </p:blipFill>
        <p:spPr>
          <a:xfrm>
            <a:off x="965216" y="3152279"/>
            <a:ext cx="4473328" cy="381033"/>
          </a:xfrm>
          <a:prstGeom prst="rect">
            <a:avLst/>
          </a:prstGeom>
        </p:spPr>
      </p:pic>
      <p:pic>
        <p:nvPicPr>
          <p:cNvPr id="8" name="Picture 7">
            <a:extLst>
              <a:ext uri="{FF2B5EF4-FFF2-40B4-BE49-F238E27FC236}">
                <a16:creationId xmlns:a16="http://schemas.microsoft.com/office/drawing/2014/main" id="{2415EF35-EA74-4B1E-893C-4C4FF713E87A}"/>
              </a:ext>
            </a:extLst>
          </p:cNvPr>
          <p:cNvPicPr>
            <a:picLocks noChangeAspect="1"/>
          </p:cNvPicPr>
          <p:nvPr/>
        </p:nvPicPr>
        <p:blipFill>
          <a:blip r:embed="rId4"/>
          <a:stretch>
            <a:fillRect/>
          </a:stretch>
        </p:blipFill>
        <p:spPr>
          <a:xfrm>
            <a:off x="0" y="3533312"/>
            <a:ext cx="5745480" cy="3536950"/>
          </a:xfrm>
          <a:prstGeom prst="rect">
            <a:avLst/>
          </a:prstGeom>
        </p:spPr>
      </p:pic>
      <p:pic>
        <p:nvPicPr>
          <p:cNvPr id="9" name="Picture 8">
            <a:extLst>
              <a:ext uri="{FF2B5EF4-FFF2-40B4-BE49-F238E27FC236}">
                <a16:creationId xmlns:a16="http://schemas.microsoft.com/office/drawing/2014/main" id="{105144E0-228E-4979-998C-6C9115151558}"/>
              </a:ext>
            </a:extLst>
          </p:cNvPr>
          <p:cNvPicPr>
            <a:picLocks noChangeAspect="1"/>
          </p:cNvPicPr>
          <p:nvPr/>
        </p:nvPicPr>
        <p:blipFill>
          <a:blip r:embed="rId5"/>
          <a:stretch>
            <a:fillRect/>
          </a:stretch>
        </p:blipFill>
        <p:spPr>
          <a:xfrm>
            <a:off x="7067291" y="0"/>
            <a:ext cx="5745480" cy="5326380"/>
          </a:xfrm>
          <a:prstGeom prst="rect">
            <a:avLst/>
          </a:prstGeom>
        </p:spPr>
      </p:pic>
      <p:pic>
        <p:nvPicPr>
          <p:cNvPr id="10" name="Picture 9">
            <a:extLst>
              <a:ext uri="{FF2B5EF4-FFF2-40B4-BE49-F238E27FC236}">
                <a16:creationId xmlns:a16="http://schemas.microsoft.com/office/drawing/2014/main" id="{54BFD7BC-72CE-461C-99E1-3894F601F2F6}"/>
              </a:ext>
            </a:extLst>
          </p:cNvPr>
          <p:cNvPicPr>
            <a:picLocks noChangeAspect="1"/>
          </p:cNvPicPr>
          <p:nvPr/>
        </p:nvPicPr>
        <p:blipFill>
          <a:blip r:embed="rId6">
            <a:duotone>
              <a:prstClr val="black"/>
              <a:schemeClr val="accent6">
                <a:tint val="45000"/>
                <a:satMod val="400000"/>
              </a:schemeClr>
            </a:duotone>
          </a:blip>
          <a:stretch>
            <a:fillRect/>
          </a:stretch>
        </p:blipFill>
        <p:spPr>
          <a:xfrm>
            <a:off x="6782722" y="5675993"/>
            <a:ext cx="4343776" cy="441998"/>
          </a:xfrm>
          <a:prstGeom prst="rect">
            <a:avLst/>
          </a:prstGeom>
        </p:spPr>
      </p:pic>
    </p:spTree>
    <p:extLst>
      <p:ext uri="{BB962C8B-B14F-4D97-AF65-F5344CB8AC3E}">
        <p14:creationId xmlns:p14="http://schemas.microsoft.com/office/powerpoint/2010/main" val="1688573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E56ADD-EE3C-4A1F-8B28-DD1E7231975D}"/>
              </a:ext>
            </a:extLst>
          </p:cNvPr>
          <p:cNvSpPr txBox="1"/>
          <p:nvPr/>
        </p:nvSpPr>
        <p:spPr>
          <a:xfrm>
            <a:off x="210845" y="183757"/>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7" name="Picture 6">
            <a:extLst>
              <a:ext uri="{FF2B5EF4-FFF2-40B4-BE49-F238E27FC236}">
                <a16:creationId xmlns:a16="http://schemas.microsoft.com/office/drawing/2014/main" id="{22EC3DFF-6BFA-4298-8B71-78D11899B7F5}"/>
              </a:ext>
            </a:extLst>
          </p:cNvPr>
          <p:cNvPicPr>
            <a:picLocks noChangeAspect="1"/>
          </p:cNvPicPr>
          <p:nvPr/>
        </p:nvPicPr>
        <p:blipFill>
          <a:blip r:embed="rId2"/>
          <a:stretch>
            <a:fillRect/>
          </a:stretch>
        </p:blipFill>
        <p:spPr>
          <a:xfrm>
            <a:off x="685098" y="714615"/>
            <a:ext cx="4518660" cy="2339340"/>
          </a:xfrm>
          <a:prstGeom prst="rect">
            <a:avLst/>
          </a:prstGeom>
        </p:spPr>
      </p:pic>
      <p:pic>
        <p:nvPicPr>
          <p:cNvPr id="8" name="Picture 7">
            <a:extLst>
              <a:ext uri="{FF2B5EF4-FFF2-40B4-BE49-F238E27FC236}">
                <a16:creationId xmlns:a16="http://schemas.microsoft.com/office/drawing/2014/main" id="{CEFE4EC2-F78C-4DE6-B197-9882003E86DD}"/>
              </a:ext>
            </a:extLst>
          </p:cNvPr>
          <p:cNvPicPr>
            <a:picLocks noChangeAspect="1"/>
          </p:cNvPicPr>
          <p:nvPr/>
        </p:nvPicPr>
        <p:blipFill>
          <a:blip r:embed="rId3"/>
          <a:stretch>
            <a:fillRect/>
          </a:stretch>
        </p:blipFill>
        <p:spPr>
          <a:xfrm>
            <a:off x="350520" y="3299198"/>
            <a:ext cx="5745480" cy="2922905"/>
          </a:xfrm>
          <a:prstGeom prst="rect">
            <a:avLst/>
          </a:prstGeom>
        </p:spPr>
      </p:pic>
      <p:pic>
        <p:nvPicPr>
          <p:cNvPr id="9" name="Picture 8">
            <a:extLst>
              <a:ext uri="{FF2B5EF4-FFF2-40B4-BE49-F238E27FC236}">
                <a16:creationId xmlns:a16="http://schemas.microsoft.com/office/drawing/2014/main" id="{54DFD623-C7A8-47B3-B454-9626AFC3F5F1}"/>
              </a:ext>
            </a:extLst>
          </p:cNvPr>
          <p:cNvPicPr>
            <a:picLocks noChangeAspect="1"/>
          </p:cNvPicPr>
          <p:nvPr/>
        </p:nvPicPr>
        <p:blipFill>
          <a:blip r:embed="rId4"/>
          <a:stretch>
            <a:fillRect/>
          </a:stretch>
        </p:blipFill>
        <p:spPr>
          <a:xfrm>
            <a:off x="5416043" y="-59355"/>
            <a:ext cx="5745480" cy="2607945"/>
          </a:xfrm>
          <a:prstGeom prst="rect">
            <a:avLst/>
          </a:prstGeom>
        </p:spPr>
      </p:pic>
      <p:pic>
        <p:nvPicPr>
          <p:cNvPr id="10" name="Picture 9">
            <a:extLst>
              <a:ext uri="{FF2B5EF4-FFF2-40B4-BE49-F238E27FC236}">
                <a16:creationId xmlns:a16="http://schemas.microsoft.com/office/drawing/2014/main" id="{55B798BF-B861-4001-AFBA-10A35F6D7763}"/>
              </a:ext>
            </a:extLst>
          </p:cNvPr>
          <p:cNvPicPr>
            <a:picLocks noChangeAspect="1"/>
          </p:cNvPicPr>
          <p:nvPr/>
        </p:nvPicPr>
        <p:blipFill>
          <a:blip r:embed="rId5"/>
          <a:stretch>
            <a:fillRect/>
          </a:stretch>
        </p:blipFill>
        <p:spPr>
          <a:xfrm>
            <a:off x="5628328" y="2548590"/>
            <a:ext cx="5745480" cy="2582545"/>
          </a:xfrm>
          <a:prstGeom prst="rect">
            <a:avLst/>
          </a:prstGeom>
        </p:spPr>
      </p:pic>
    </p:spTree>
    <p:extLst>
      <p:ext uri="{BB962C8B-B14F-4D97-AF65-F5344CB8AC3E}">
        <p14:creationId xmlns:p14="http://schemas.microsoft.com/office/powerpoint/2010/main" val="336757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A1E08-94C8-4BFE-B880-3A4F1664AC6F}"/>
              </a:ext>
            </a:extLst>
          </p:cNvPr>
          <p:cNvSpPr txBox="1"/>
          <p:nvPr/>
        </p:nvSpPr>
        <p:spPr>
          <a:xfrm>
            <a:off x="-59186" y="-32292"/>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4" name="Picture 3">
            <a:extLst>
              <a:ext uri="{FF2B5EF4-FFF2-40B4-BE49-F238E27FC236}">
                <a16:creationId xmlns:a16="http://schemas.microsoft.com/office/drawing/2014/main" id="{6588BD00-7F2D-4972-B73B-B15FBB4A6A1D}"/>
              </a:ext>
            </a:extLst>
          </p:cNvPr>
          <p:cNvPicPr>
            <a:picLocks noChangeAspect="1"/>
          </p:cNvPicPr>
          <p:nvPr/>
        </p:nvPicPr>
        <p:blipFill>
          <a:blip r:embed="rId2"/>
          <a:stretch>
            <a:fillRect/>
          </a:stretch>
        </p:blipFill>
        <p:spPr>
          <a:xfrm>
            <a:off x="-239032" y="392104"/>
            <a:ext cx="5745480" cy="3953510"/>
          </a:xfrm>
          <a:prstGeom prst="rect">
            <a:avLst/>
          </a:prstGeom>
        </p:spPr>
      </p:pic>
      <p:pic>
        <p:nvPicPr>
          <p:cNvPr id="5" name="Picture 4">
            <a:extLst>
              <a:ext uri="{FF2B5EF4-FFF2-40B4-BE49-F238E27FC236}">
                <a16:creationId xmlns:a16="http://schemas.microsoft.com/office/drawing/2014/main" id="{D4396B04-C810-45FA-BB2E-AF2743B6B521}"/>
              </a:ext>
            </a:extLst>
          </p:cNvPr>
          <p:cNvPicPr>
            <a:picLocks noChangeAspect="1"/>
          </p:cNvPicPr>
          <p:nvPr/>
        </p:nvPicPr>
        <p:blipFill>
          <a:blip r:embed="rId3"/>
          <a:stretch>
            <a:fillRect/>
          </a:stretch>
        </p:blipFill>
        <p:spPr>
          <a:xfrm>
            <a:off x="-308427" y="4345614"/>
            <a:ext cx="5745480" cy="2099310"/>
          </a:xfrm>
          <a:prstGeom prst="rect">
            <a:avLst/>
          </a:prstGeom>
        </p:spPr>
      </p:pic>
      <p:pic>
        <p:nvPicPr>
          <p:cNvPr id="6" name="Picture 5">
            <a:extLst>
              <a:ext uri="{FF2B5EF4-FFF2-40B4-BE49-F238E27FC236}">
                <a16:creationId xmlns:a16="http://schemas.microsoft.com/office/drawing/2014/main" id="{A2264D65-CA2C-4357-9867-9484FEFD3BB0}"/>
              </a:ext>
            </a:extLst>
          </p:cNvPr>
          <p:cNvPicPr>
            <a:picLocks noChangeAspect="1"/>
          </p:cNvPicPr>
          <p:nvPr/>
        </p:nvPicPr>
        <p:blipFill>
          <a:blip r:embed="rId4"/>
          <a:stretch>
            <a:fillRect/>
          </a:stretch>
        </p:blipFill>
        <p:spPr>
          <a:xfrm>
            <a:off x="5437053" y="0"/>
            <a:ext cx="5745480" cy="3683000"/>
          </a:xfrm>
          <a:prstGeom prst="rect">
            <a:avLst/>
          </a:prstGeom>
        </p:spPr>
      </p:pic>
      <p:pic>
        <p:nvPicPr>
          <p:cNvPr id="7" name="Picture 6">
            <a:extLst>
              <a:ext uri="{FF2B5EF4-FFF2-40B4-BE49-F238E27FC236}">
                <a16:creationId xmlns:a16="http://schemas.microsoft.com/office/drawing/2014/main" id="{0741CB85-3FD7-4F48-815F-C98DC4C62D19}"/>
              </a:ext>
            </a:extLst>
          </p:cNvPr>
          <p:cNvPicPr>
            <a:picLocks noChangeAspect="1"/>
          </p:cNvPicPr>
          <p:nvPr/>
        </p:nvPicPr>
        <p:blipFill>
          <a:blip r:embed="rId5"/>
          <a:stretch>
            <a:fillRect/>
          </a:stretch>
        </p:blipFill>
        <p:spPr>
          <a:xfrm>
            <a:off x="5471751" y="3673056"/>
            <a:ext cx="5745480" cy="434340"/>
          </a:xfrm>
          <a:prstGeom prst="rect">
            <a:avLst/>
          </a:prstGeom>
        </p:spPr>
      </p:pic>
      <p:pic>
        <p:nvPicPr>
          <p:cNvPr id="9" name="Picture 8">
            <a:extLst>
              <a:ext uri="{FF2B5EF4-FFF2-40B4-BE49-F238E27FC236}">
                <a16:creationId xmlns:a16="http://schemas.microsoft.com/office/drawing/2014/main" id="{129AAC4B-9CF9-4F9A-B00E-43A23313B86D}"/>
              </a:ext>
            </a:extLst>
          </p:cNvPr>
          <p:cNvPicPr>
            <a:picLocks noChangeAspect="1"/>
          </p:cNvPicPr>
          <p:nvPr/>
        </p:nvPicPr>
        <p:blipFill>
          <a:blip r:embed="rId6"/>
          <a:stretch>
            <a:fillRect/>
          </a:stretch>
        </p:blipFill>
        <p:spPr>
          <a:xfrm>
            <a:off x="5402356" y="4130836"/>
            <a:ext cx="5745480" cy="2949575"/>
          </a:xfrm>
          <a:prstGeom prst="rect">
            <a:avLst/>
          </a:prstGeom>
        </p:spPr>
      </p:pic>
    </p:spTree>
    <p:extLst>
      <p:ext uri="{BB962C8B-B14F-4D97-AF65-F5344CB8AC3E}">
        <p14:creationId xmlns:p14="http://schemas.microsoft.com/office/powerpoint/2010/main" val="2106369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9053B1-5EAE-4FDB-B1F0-A5D5D98A5F6A}"/>
              </a:ext>
            </a:extLst>
          </p:cNvPr>
          <p:cNvPicPr>
            <a:picLocks noChangeAspect="1"/>
          </p:cNvPicPr>
          <p:nvPr/>
        </p:nvPicPr>
        <p:blipFill>
          <a:blip r:embed="rId2"/>
          <a:stretch>
            <a:fillRect/>
          </a:stretch>
        </p:blipFill>
        <p:spPr>
          <a:xfrm>
            <a:off x="0" y="-95490"/>
            <a:ext cx="5745480" cy="2823210"/>
          </a:xfrm>
          <a:prstGeom prst="rect">
            <a:avLst/>
          </a:prstGeom>
        </p:spPr>
      </p:pic>
      <p:pic>
        <p:nvPicPr>
          <p:cNvPr id="5" name="Picture 4">
            <a:extLst>
              <a:ext uri="{FF2B5EF4-FFF2-40B4-BE49-F238E27FC236}">
                <a16:creationId xmlns:a16="http://schemas.microsoft.com/office/drawing/2014/main" id="{E00D3EED-32B8-4172-97D8-F4BD8290B5B1}"/>
              </a:ext>
            </a:extLst>
          </p:cNvPr>
          <p:cNvPicPr>
            <a:picLocks noChangeAspect="1"/>
          </p:cNvPicPr>
          <p:nvPr/>
        </p:nvPicPr>
        <p:blipFill>
          <a:blip r:embed="rId3"/>
          <a:stretch>
            <a:fillRect/>
          </a:stretch>
        </p:blipFill>
        <p:spPr>
          <a:xfrm>
            <a:off x="0" y="2718993"/>
            <a:ext cx="5745480" cy="2822575"/>
          </a:xfrm>
          <a:prstGeom prst="rect">
            <a:avLst/>
          </a:prstGeom>
        </p:spPr>
      </p:pic>
      <p:pic>
        <p:nvPicPr>
          <p:cNvPr id="6" name="Picture 5">
            <a:extLst>
              <a:ext uri="{FF2B5EF4-FFF2-40B4-BE49-F238E27FC236}">
                <a16:creationId xmlns:a16="http://schemas.microsoft.com/office/drawing/2014/main" id="{2728F513-48EF-4A72-B3C5-1BA778A4166E}"/>
              </a:ext>
            </a:extLst>
          </p:cNvPr>
          <p:cNvPicPr>
            <a:picLocks noChangeAspect="1"/>
          </p:cNvPicPr>
          <p:nvPr/>
        </p:nvPicPr>
        <p:blipFill>
          <a:blip r:embed="rId4"/>
          <a:stretch>
            <a:fillRect/>
          </a:stretch>
        </p:blipFill>
        <p:spPr>
          <a:xfrm>
            <a:off x="5540332" y="-95490"/>
            <a:ext cx="5745480" cy="3112135"/>
          </a:xfrm>
          <a:prstGeom prst="rect">
            <a:avLst/>
          </a:prstGeom>
        </p:spPr>
      </p:pic>
      <p:pic>
        <p:nvPicPr>
          <p:cNvPr id="7" name="Picture 6">
            <a:extLst>
              <a:ext uri="{FF2B5EF4-FFF2-40B4-BE49-F238E27FC236}">
                <a16:creationId xmlns:a16="http://schemas.microsoft.com/office/drawing/2014/main" id="{458AD55D-1A4A-4F43-83E4-81E6564ECAEA}"/>
              </a:ext>
            </a:extLst>
          </p:cNvPr>
          <p:cNvPicPr>
            <a:picLocks noChangeAspect="1"/>
          </p:cNvPicPr>
          <p:nvPr/>
        </p:nvPicPr>
        <p:blipFill>
          <a:blip r:embed="rId5"/>
          <a:stretch>
            <a:fillRect/>
          </a:stretch>
        </p:blipFill>
        <p:spPr>
          <a:xfrm>
            <a:off x="5642906" y="3095597"/>
            <a:ext cx="5745480" cy="2992755"/>
          </a:xfrm>
          <a:prstGeom prst="rect">
            <a:avLst/>
          </a:prstGeom>
        </p:spPr>
      </p:pic>
    </p:spTree>
    <p:extLst>
      <p:ext uri="{BB962C8B-B14F-4D97-AF65-F5344CB8AC3E}">
        <p14:creationId xmlns:p14="http://schemas.microsoft.com/office/powerpoint/2010/main" val="303380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81C5A3-00BA-4EE4-8ED8-E548B51260E8}"/>
              </a:ext>
            </a:extLst>
          </p:cNvPr>
          <p:cNvPicPr>
            <a:picLocks noChangeAspect="1"/>
          </p:cNvPicPr>
          <p:nvPr/>
        </p:nvPicPr>
        <p:blipFill>
          <a:blip r:embed="rId2"/>
          <a:stretch>
            <a:fillRect/>
          </a:stretch>
        </p:blipFill>
        <p:spPr>
          <a:xfrm>
            <a:off x="0" y="0"/>
            <a:ext cx="5745480" cy="3058160"/>
          </a:xfrm>
          <a:prstGeom prst="rect">
            <a:avLst/>
          </a:prstGeom>
        </p:spPr>
      </p:pic>
      <p:pic>
        <p:nvPicPr>
          <p:cNvPr id="5" name="Picture 4">
            <a:extLst>
              <a:ext uri="{FF2B5EF4-FFF2-40B4-BE49-F238E27FC236}">
                <a16:creationId xmlns:a16="http://schemas.microsoft.com/office/drawing/2014/main" id="{5E90C9C9-413F-44CA-A0EE-0A33C56F7E15}"/>
              </a:ext>
            </a:extLst>
          </p:cNvPr>
          <p:cNvPicPr>
            <a:picLocks noChangeAspect="1"/>
          </p:cNvPicPr>
          <p:nvPr/>
        </p:nvPicPr>
        <p:blipFill>
          <a:blip r:embed="rId3"/>
          <a:stretch>
            <a:fillRect/>
          </a:stretch>
        </p:blipFill>
        <p:spPr>
          <a:xfrm>
            <a:off x="0" y="3217054"/>
            <a:ext cx="5745480" cy="3182620"/>
          </a:xfrm>
          <a:prstGeom prst="rect">
            <a:avLst/>
          </a:prstGeom>
        </p:spPr>
      </p:pic>
      <p:pic>
        <p:nvPicPr>
          <p:cNvPr id="6" name="Picture 5">
            <a:extLst>
              <a:ext uri="{FF2B5EF4-FFF2-40B4-BE49-F238E27FC236}">
                <a16:creationId xmlns:a16="http://schemas.microsoft.com/office/drawing/2014/main" id="{47F6447F-CEFF-4B25-A1F8-D50D7E3C9E74}"/>
              </a:ext>
            </a:extLst>
          </p:cNvPr>
          <p:cNvPicPr>
            <a:picLocks noChangeAspect="1"/>
          </p:cNvPicPr>
          <p:nvPr/>
        </p:nvPicPr>
        <p:blipFill>
          <a:blip r:embed="rId4"/>
          <a:stretch>
            <a:fillRect/>
          </a:stretch>
        </p:blipFill>
        <p:spPr>
          <a:xfrm>
            <a:off x="5469310" y="158894"/>
            <a:ext cx="5745480" cy="3131185"/>
          </a:xfrm>
          <a:prstGeom prst="rect">
            <a:avLst/>
          </a:prstGeom>
        </p:spPr>
      </p:pic>
      <p:pic>
        <p:nvPicPr>
          <p:cNvPr id="7" name="Picture 6">
            <a:extLst>
              <a:ext uri="{FF2B5EF4-FFF2-40B4-BE49-F238E27FC236}">
                <a16:creationId xmlns:a16="http://schemas.microsoft.com/office/drawing/2014/main" id="{3025FDCE-5183-4031-940C-30BE2D9C4B6C}"/>
              </a:ext>
            </a:extLst>
          </p:cNvPr>
          <p:cNvPicPr>
            <a:picLocks noChangeAspect="1"/>
          </p:cNvPicPr>
          <p:nvPr/>
        </p:nvPicPr>
        <p:blipFill>
          <a:blip r:embed="rId5"/>
          <a:stretch>
            <a:fillRect/>
          </a:stretch>
        </p:blipFill>
        <p:spPr>
          <a:xfrm>
            <a:off x="5607395" y="3429000"/>
            <a:ext cx="5745480" cy="2894330"/>
          </a:xfrm>
          <a:prstGeom prst="rect">
            <a:avLst/>
          </a:prstGeom>
        </p:spPr>
      </p:pic>
    </p:spTree>
    <p:extLst>
      <p:ext uri="{BB962C8B-B14F-4D97-AF65-F5344CB8AC3E}">
        <p14:creationId xmlns:p14="http://schemas.microsoft.com/office/powerpoint/2010/main" val="78767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EF5154-B456-4202-94D2-E0099B3F533C}"/>
              </a:ext>
            </a:extLst>
          </p:cNvPr>
          <p:cNvPicPr>
            <a:picLocks noChangeAspect="1"/>
          </p:cNvPicPr>
          <p:nvPr/>
        </p:nvPicPr>
        <p:blipFill>
          <a:blip r:embed="rId2"/>
          <a:stretch>
            <a:fillRect/>
          </a:stretch>
        </p:blipFill>
        <p:spPr>
          <a:xfrm>
            <a:off x="116075" y="0"/>
            <a:ext cx="5745480" cy="2919095"/>
          </a:xfrm>
          <a:prstGeom prst="rect">
            <a:avLst/>
          </a:prstGeom>
        </p:spPr>
      </p:pic>
      <p:pic>
        <p:nvPicPr>
          <p:cNvPr id="5" name="Picture 4">
            <a:extLst>
              <a:ext uri="{FF2B5EF4-FFF2-40B4-BE49-F238E27FC236}">
                <a16:creationId xmlns:a16="http://schemas.microsoft.com/office/drawing/2014/main" id="{C0922678-1C26-42A0-A212-01084C49291F}"/>
              </a:ext>
            </a:extLst>
          </p:cNvPr>
          <p:cNvPicPr>
            <a:picLocks noChangeAspect="1"/>
          </p:cNvPicPr>
          <p:nvPr/>
        </p:nvPicPr>
        <p:blipFill>
          <a:blip r:embed="rId3"/>
          <a:stretch>
            <a:fillRect/>
          </a:stretch>
        </p:blipFill>
        <p:spPr>
          <a:xfrm>
            <a:off x="0" y="3126737"/>
            <a:ext cx="5745480" cy="2894965"/>
          </a:xfrm>
          <a:prstGeom prst="rect">
            <a:avLst/>
          </a:prstGeom>
        </p:spPr>
      </p:pic>
      <p:pic>
        <p:nvPicPr>
          <p:cNvPr id="6" name="Picture 5">
            <a:extLst>
              <a:ext uri="{FF2B5EF4-FFF2-40B4-BE49-F238E27FC236}">
                <a16:creationId xmlns:a16="http://schemas.microsoft.com/office/drawing/2014/main" id="{9484337B-50FF-4420-B27C-3D2283F1987D}"/>
              </a:ext>
            </a:extLst>
          </p:cNvPr>
          <p:cNvPicPr>
            <a:picLocks noChangeAspect="1"/>
          </p:cNvPicPr>
          <p:nvPr/>
        </p:nvPicPr>
        <p:blipFill>
          <a:blip r:embed="rId4"/>
          <a:stretch>
            <a:fillRect/>
          </a:stretch>
        </p:blipFill>
        <p:spPr>
          <a:xfrm>
            <a:off x="5745480" y="-635"/>
            <a:ext cx="5745480" cy="2919730"/>
          </a:xfrm>
          <a:prstGeom prst="rect">
            <a:avLst/>
          </a:prstGeom>
        </p:spPr>
      </p:pic>
      <p:pic>
        <p:nvPicPr>
          <p:cNvPr id="7" name="Picture 6">
            <a:extLst>
              <a:ext uri="{FF2B5EF4-FFF2-40B4-BE49-F238E27FC236}">
                <a16:creationId xmlns:a16="http://schemas.microsoft.com/office/drawing/2014/main" id="{4AF440EE-3EBF-4272-B3F9-A6B6068FFEE5}"/>
              </a:ext>
            </a:extLst>
          </p:cNvPr>
          <p:cNvPicPr>
            <a:picLocks noChangeAspect="1"/>
          </p:cNvPicPr>
          <p:nvPr/>
        </p:nvPicPr>
        <p:blipFill>
          <a:blip r:embed="rId5"/>
          <a:stretch>
            <a:fillRect/>
          </a:stretch>
        </p:blipFill>
        <p:spPr>
          <a:xfrm>
            <a:off x="5861555" y="3066813"/>
            <a:ext cx="5745480" cy="2663825"/>
          </a:xfrm>
          <a:prstGeom prst="rect">
            <a:avLst/>
          </a:prstGeom>
        </p:spPr>
      </p:pic>
    </p:spTree>
    <p:extLst>
      <p:ext uri="{BB962C8B-B14F-4D97-AF65-F5344CB8AC3E}">
        <p14:creationId xmlns:p14="http://schemas.microsoft.com/office/powerpoint/2010/main" val="548543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3B4CF8-2CA6-4D83-8746-E724EC905091}"/>
              </a:ext>
            </a:extLst>
          </p:cNvPr>
          <p:cNvPicPr>
            <a:picLocks noChangeAspect="1"/>
          </p:cNvPicPr>
          <p:nvPr/>
        </p:nvPicPr>
        <p:blipFill>
          <a:blip r:embed="rId2"/>
          <a:stretch>
            <a:fillRect/>
          </a:stretch>
        </p:blipFill>
        <p:spPr>
          <a:xfrm>
            <a:off x="-203520" y="888047"/>
            <a:ext cx="5745480" cy="3594100"/>
          </a:xfrm>
          <a:prstGeom prst="rect">
            <a:avLst/>
          </a:prstGeom>
        </p:spPr>
      </p:pic>
      <p:pic>
        <p:nvPicPr>
          <p:cNvPr id="5" name="Picture 4">
            <a:extLst>
              <a:ext uri="{FF2B5EF4-FFF2-40B4-BE49-F238E27FC236}">
                <a16:creationId xmlns:a16="http://schemas.microsoft.com/office/drawing/2014/main" id="{DB2F7812-FDE7-497C-9324-859468EF9DA7}"/>
              </a:ext>
            </a:extLst>
          </p:cNvPr>
          <p:cNvPicPr>
            <a:picLocks noChangeAspect="1"/>
          </p:cNvPicPr>
          <p:nvPr/>
        </p:nvPicPr>
        <p:blipFill>
          <a:blip r:embed="rId3"/>
          <a:stretch>
            <a:fillRect/>
          </a:stretch>
        </p:blipFill>
        <p:spPr>
          <a:xfrm>
            <a:off x="5371655" y="861695"/>
            <a:ext cx="5745480" cy="3646805"/>
          </a:xfrm>
          <a:prstGeom prst="rect">
            <a:avLst/>
          </a:prstGeom>
        </p:spPr>
      </p:pic>
    </p:spTree>
    <p:extLst>
      <p:ext uri="{BB962C8B-B14F-4D97-AF65-F5344CB8AC3E}">
        <p14:creationId xmlns:p14="http://schemas.microsoft.com/office/powerpoint/2010/main" val="365220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86472-013C-4651-B9E6-70A201AD2022}"/>
              </a:ext>
            </a:extLst>
          </p:cNvPr>
          <p:cNvSpPr txBox="1"/>
          <p:nvPr/>
        </p:nvSpPr>
        <p:spPr>
          <a:xfrm>
            <a:off x="218440" y="165854"/>
            <a:ext cx="6106160" cy="400110"/>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 Interpretation of the Results</a:t>
            </a:r>
            <a:endParaRPr lang="en-IN" sz="2000" b="1" dirty="0"/>
          </a:p>
        </p:txBody>
      </p:sp>
      <p:sp>
        <p:nvSpPr>
          <p:cNvPr id="10" name="TextBox 9">
            <a:extLst>
              <a:ext uri="{FF2B5EF4-FFF2-40B4-BE49-F238E27FC236}">
                <a16:creationId xmlns:a16="http://schemas.microsoft.com/office/drawing/2014/main" id="{7B5444E4-A9DD-4351-8EFE-301400BF3401}"/>
              </a:ext>
            </a:extLst>
          </p:cNvPr>
          <p:cNvSpPr txBox="1"/>
          <p:nvPr/>
        </p:nvSpPr>
        <p:spPr>
          <a:xfrm>
            <a:off x="398780" y="4935645"/>
            <a:ext cx="6106160" cy="400110"/>
          </a:xfrm>
          <a:prstGeom prst="rect">
            <a:avLst/>
          </a:prstGeom>
          <a:noFill/>
        </p:spPr>
        <p:txBody>
          <a:bodyPr wrap="square">
            <a:spAutoFit/>
          </a:bodyPr>
          <a:lstStyle/>
          <a:p>
            <a:r>
              <a:rPr lang="en-IN" sz="2000" b="1" dirty="0">
                <a:latin typeface="Calibri" panose="020F0502020204030204" pitchFamily="34" charset="0"/>
                <a:cs typeface="Calibri" panose="020F0502020204030204" pitchFamily="34" charset="0"/>
              </a:rPr>
              <a:t>MODEL SAVING:</a:t>
            </a:r>
          </a:p>
        </p:txBody>
      </p:sp>
      <p:pic>
        <p:nvPicPr>
          <p:cNvPr id="4" name="Picture 3">
            <a:extLst>
              <a:ext uri="{FF2B5EF4-FFF2-40B4-BE49-F238E27FC236}">
                <a16:creationId xmlns:a16="http://schemas.microsoft.com/office/drawing/2014/main" id="{ED14E90C-3199-4642-87CF-F2A35D61150F}"/>
              </a:ext>
            </a:extLst>
          </p:cNvPr>
          <p:cNvPicPr>
            <a:picLocks noChangeAspect="1"/>
          </p:cNvPicPr>
          <p:nvPr/>
        </p:nvPicPr>
        <p:blipFill>
          <a:blip r:embed="rId2"/>
          <a:stretch>
            <a:fillRect/>
          </a:stretch>
        </p:blipFill>
        <p:spPr>
          <a:xfrm>
            <a:off x="-133165" y="565964"/>
            <a:ext cx="5357324" cy="4343776"/>
          </a:xfrm>
          <a:prstGeom prst="rect">
            <a:avLst/>
          </a:prstGeom>
        </p:spPr>
      </p:pic>
      <p:pic>
        <p:nvPicPr>
          <p:cNvPr id="6" name="Picture 5">
            <a:extLst>
              <a:ext uri="{FF2B5EF4-FFF2-40B4-BE49-F238E27FC236}">
                <a16:creationId xmlns:a16="http://schemas.microsoft.com/office/drawing/2014/main" id="{DC17A413-C56B-456D-8961-DB47D22F7324}"/>
              </a:ext>
            </a:extLst>
          </p:cNvPr>
          <p:cNvPicPr>
            <a:picLocks noChangeAspect="1"/>
          </p:cNvPicPr>
          <p:nvPr/>
        </p:nvPicPr>
        <p:blipFill>
          <a:blip r:embed="rId3"/>
          <a:stretch>
            <a:fillRect/>
          </a:stretch>
        </p:blipFill>
        <p:spPr>
          <a:xfrm>
            <a:off x="5359976" y="1305168"/>
            <a:ext cx="5768840" cy="2865368"/>
          </a:xfrm>
          <a:prstGeom prst="rect">
            <a:avLst/>
          </a:prstGeom>
        </p:spPr>
      </p:pic>
      <p:pic>
        <p:nvPicPr>
          <p:cNvPr id="13" name="Picture 12">
            <a:extLst>
              <a:ext uri="{FF2B5EF4-FFF2-40B4-BE49-F238E27FC236}">
                <a16:creationId xmlns:a16="http://schemas.microsoft.com/office/drawing/2014/main" id="{066FF10B-C1A3-4A1D-A77E-AC108055115C}"/>
              </a:ext>
            </a:extLst>
          </p:cNvPr>
          <p:cNvPicPr>
            <a:picLocks noChangeAspect="1"/>
          </p:cNvPicPr>
          <p:nvPr/>
        </p:nvPicPr>
        <p:blipFill>
          <a:blip r:embed="rId4"/>
          <a:stretch>
            <a:fillRect/>
          </a:stretch>
        </p:blipFill>
        <p:spPr>
          <a:xfrm>
            <a:off x="2545497" y="5135700"/>
            <a:ext cx="5166808" cy="1684166"/>
          </a:xfrm>
          <a:prstGeom prst="rect">
            <a:avLst/>
          </a:prstGeom>
        </p:spPr>
      </p:pic>
    </p:spTree>
    <p:extLst>
      <p:ext uri="{BB962C8B-B14F-4D97-AF65-F5344CB8AC3E}">
        <p14:creationId xmlns:p14="http://schemas.microsoft.com/office/powerpoint/2010/main" val="1642519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27BC1-CC3A-410B-89A8-545A090B5F62}"/>
              </a:ext>
            </a:extLst>
          </p:cNvPr>
          <p:cNvPicPr>
            <a:picLocks noChangeAspect="1"/>
          </p:cNvPicPr>
          <p:nvPr/>
        </p:nvPicPr>
        <p:blipFill>
          <a:blip r:embed="rId2"/>
          <a:stretch>
            <a:fillRect/>
          </a:stretch>
        </p:blipFill>
        <p:spPr>
          <a:xfrm>
            <a:off x="2815331" y="176851"/>
            <a:ext cx="5105400" cy="6042660"/>
          </a:xfrm>
          <a:prstGeom prst="rect">
            <a:avLst/>
          </a:prstGeom>
        </p:spPr>
      </p:pic>
    </p:spTree>
    <p:extLst>
      <p:ext uri="{BB962C8B-B14F-4D97-AF65-F5344CB8AC3E}">
        <p14:creationId xmlns:p14="http://schemas.microsoft.com/office/powerpoint/2010/main" val="2046779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7E691-BFD2-41F0-BF67-F57728FDE349}"/>
              </a:ext>
            </a:extLst>
          </p:cNvPr>
          <p:cNvPicPr>
            <a:picLocks noChangeAspect="1"/>
          </p:cNvPicPr>
          <p:nvPr/>
        </p:nvPicPr>
        <p:blipFill>
          <a:blip r:embed="rId2"/>
          <a:stretch>
            <a:fillRect/>
          </a:stretch>
        </p:blipFill>
        <p:spPr>
          <a:xfrm>
            <a:off x="0" y="82118"/>
            <a:ext cx="6187976" cy="3346882"/>
          </a:xfrm>
          <a:prstGeom prst="rect">
            <a:avLst/>
          </a:prstGeom>
        </p:spPr>
      </p:pic>
      <p:pic>
        <p:nvPicPr>
          <p:cNvPr id="5" name="Picture 4">
            <a:extLst>
              <a:ext uri="{FF2B5EF4-FFF2-40B4-BE49-F238E27FC236}">
                <a16:creationId xmlns:a16="http://schemas.microsoft.com/office/drawing/2014/main" id="{B9A8BA98-429C-441B-AE42-C60B8036FF02}"/>
              </a:ext>
            </a:extLst>
          </p:cNvPr>
          <p:cNvPicPr>
            <a:picLocks noChangeAspect="1"/>
          </p:cNvPicPr>
          <p:nvPr/>
        </p:nvPicPr>
        <p:blipFill>
          <a:blip r:embed="rId3"/>
          <a:stretch>
            <a:fillRect/>
          </a:stretch>
        </p:blipFill>
        <p:spPr>
          <a:xfrm>
            <a:off x="-41914" y="3517776"/>
            <a:ext cx="6271803" cy="2796782"/>
          </a:xfrm>
          <a:prstGeom prst="rect">
            <a:avLst/>
          </a:prstGeom>
        </p:spPr>
      </p:pic>
      <p:pic>
        <p:nvPicPr>
          <p:cNvPr id="7" name="Picture 6">
            <a:extLst>
              <a:ext uri="{FF2B5EF4-FFF2-40B4-BE49-F238E27FC236}">
                <a16:creationId xmlns:a16="http://schemas.microsoft.com/office/drawing/2014/main" id="{6AD0B032-ECE3-4BF5-B0FF-4ECD73EE9287}"/>
              </a:ext>
            </a:extLst>
          </p:cNvPr>
          <p:cNvPicPr>
            <a:picLocks noChangeAspect="1"/>
          </p:cNvPicPr>
          <p:nvPr/>
        </p:nvPicPr>
        <p:blipFill>
          <a:blip r:embed="rId4"/>
          <a:stretch>
            <a:fillRect/>
          </a:stretch>
        </p:blipFill>
        <p:spPr>
          <a:xfrm>
            <a:off x="5691985" y="1942264"/>
            <a:ext cx="6134632" cy="2209992"/>
          </a:xfrm>
          <a:prstGeom prst="rect">
            <a:avLst/>
          </a:prstGeom>
        </p:spPr>
      </p:pic>
    </p:spTree>
    <p:extLst>
      <p:ext uri="{BB962C8B-B14F-4D97-AF65-F5344CB8AC3E}">
        <p14:creationId xmlns:p14="http://schemas.microsoft.com/office/powerpoint/2010/main" val="1062721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DATA PRE-PROCESSING</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317240" y="889844"/>
            <a:ext cx="10590246" cy="830997"/>
          </a:xfrm>
          <a:prstGeom prst="rect">
            <a:avLst/>
          </a:prstGeom>
          <a:noFill/>
        </p:spPr>
        <p:txBody>
          <a:bodyPr wrap="square">
            <a:spAutoFit/>
          </a:bodyPr>
          <a:lstStyle/>
          <a:p>
            <a:r>
              <a:rPr lang="en-US" sz="1600" u="sng" dirty="0">
                <a:latin typeface="Calibri" panose="020F0502020204030204" pitchFamily="34" charset="0"/>
                <a:cs typeface="Calibri" panose="020F0502020204030204" pitchFamily="34" charset="0"/>
              </a:rPr>
              <a:t>Data pre-processing </a:t>
            </a:r>
            <a:r>
              <a:rPr lang="en-US" sz="1600" dirty="0">
                <a:latin typeface="Calibri" panose="020F0502020204030204" pitchFamily="34" charset="0"/>
                <a:cs typeface="Calibri" panose="020F0502020204030204" pitchFamily="34" charset="0"/>
              </a:rPr>
              <a:t>is a very vital input to machine learning models, It is to prepare the raw data &amp; make it suitable for efficient machine learning model. These are the methods of data preprocessing and we are going to use the required ones in our project.</a:t>
            </a:r>
          </a:p>
        </p:txBody>
      </p:sp>
      <p:pic>
        <p:nvPicPr>
          <p:cNvPr id="3" name="Picture 2">
            <a:extLst>
              <a:ext uri="{FF2B5EF4-FFF2-40B4-BE49-F238E27FC236}">
                <a16:creationId xmlns:a16="http://schemas.microsoft.com/office/drawing/2014/main" id="{33BFDFC9-DB4A-4F3C-8127-FCCD453230DF}"/>
              </a:ext>
            </a:extLst>
          </p:cNvPr>
          <p:cNvPicPr>
            <a:picLocks noChangeAspect="1"/>
          </p:cNvPicPr>
          <p:nvPr/>
        </p:nvPicPr>
        <p:blipFill>
          <a:blip r:embed="rId2"/>
          <a:stretch>
            <a:fillRect/>
          </a:stretch>
        </p:blipFill>
        <p:spPr>
          <a:xfrm>
            <a:off x="1792123" y="1632338"/>
            <a:ext cx="7883721" cy="4883864"/>
          </a:xfrm>
          <a:prstGeom prst="rect">
            <a:avLst/>
          </a:prstGeom>
        </p:spPr>
      </p:pic>
    </p:spTree>
    <p:extLst>
      <p:ext uri="{BB962C8B-B14F-4D97-AF65-F5344CB8AC3E}">
        <p14:creationId xmlns:p14="http://schemas.microsoft.com/office/powerpoint/2010/main" val="265310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334D4-7DBC-443B-A860-4D9009FCBD23}"/>
              </a:ext>
            </a:extLst>
          </p:cNvPr>
          <p:cNvPicPr>
            <a:picLocks noChangeAspect="1"/>
          </p:cNvPicPr>
          <p:nvPr/>
        </p:nvPicPr>
        <p:blipFill>
          <a:blip r:embed="rId2"/>
          <a:stretch>
            <a:fillRect/>
          </a:stretch>
        </p:blipFill>
        <p:spPr>
          <a:xfrm>
            <a:off x="467988" y="178357"/>
            <a:ext cx="6302286" cy="3642676"/>
          </a:xfrm>
          <a:prstGeom prst="rect">
            <a:avLst/>
          </a:prstGeom>
        </p:spPr>
      </p:pic>
      <p:pic>
        <p:nvPicPr>
          <p:cNvPr id="5" name="Picture 4">
            <a:extLst>
              <a:ext uri="{FF2B5EF4-FFF2-40B4-BE49-F238E27FC236}">
                <a16:creationId xmlns:a16="http://schemas.microsoft.com/office/drawing/2014/main" id="{ACE5CA48-345E-45EE-8571-F0CC789564CC}"/>
              </a:ext>
            </a:extLst>
          </p:cNvPr>
          <p:cNvPicPr>
            <a:picLocks noChangeAspect="1"/>
          </p:cNvPicPr>
          <p:nvPr/>
        </p:nvPicPr>
        <p:blipFill>
          <a:blip r:embed="rId3"/>
          <a:stretch>
            <a:fillRect/>
          </a:stretch>
        </p:blipFill>
        <p:spPr>
          <a:xfrm>
            <a:off x="506091" y="4057506"/>
            <a:ext cx="6226080" cy="2453853"/>
          </a:xfrm>
          <a:prstGeom prst="rect">
            <a:avLst/>
          </a:prstGeom>
        </p:spPr>
      </p:pic>
    </p:spTree>
    <p:extLst>
      <p:ext uri="{BB962C8B-B14F-4D97-AF65-F5344CB8AC3E}">
        <p14:creationId xmlns:p14="http://schemas.microsoft.com/office/powerpoint/2010/main" val="2259110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97E551-11B3-4BCB-AFFE-D4B8274AEFAA}"/>
              </a:ext>
            </a:extLst>
          </p:cNvPr>
          <p:cNvPicPr>
            <a:picLocks noChangeAspect="1"/>
          </p:cNvPicPr>
          <p:nvPr/>
        </p:nvPicPr>
        <p:blipFill>
          <a:blip r:embed="rId2"/>
          <a:stretch>
            <a:fillRect/>
          </a:stretch>
        </p:blipFill>
        <p:spPr>
          <a:xfrm>
            <a:off x="1515945" y="905186"/>
            <a:ext cx="5768840" cy="3467400"/>
          </a:xfrm>
          <a:prstGeom prst="rect">
            <a:avLst/>
          </a:prstGeom>
        </p:spPr>
      </p:pic>
    </p:spTree>
    <p:extLst>
      <p:ext uri="{BB962C8B-B14F-4D97-AF65-F5344CB8AC3E}">
        <p14:creationId xmlns:p14="http://schemas.microsoft.com/office/powerpoint/2010/main" val="3820282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CE6D35-57BF-4858-BE8B-37789F1E60CD}"/>
              </a:ext>
            </a:extLst>
          </p:cNvPr>
          <p:cNvPicPr>
            <a:picLocks noChangeAspect="1"/>
          </p:cNvPicPr>
          <p:nvPr/>
        </p:nvPicPr>
        <p:blipFill>
          <a:blip r:embed="rId2"/>
          <a:stretch>
            <a:fillRect/>
          </a:stretch>
        </p:blipFill>
        <p:spPr>
          <a:xfrm>
            <a:off x="1515945" y="714945"/>
            <a:ext cx="5997460" cy="5197290"/>
          </a:xfrm>
          <a:prstGeom prst="rect">
            <a:avLst/>
          </a:prstGeom>
        </p:spPr>
      </p:pic>
    </p:spTree>
    <p:extLst>
      <p:ext uri="{BB962C8B-B14F-4D97-AF65-F5344CB8AC3E}">
        <p14:creationId xmlns:p14="http://schemas.microsoft.com/office/powerpoint/2010/main" val="591991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1A1B66-D23D-404B-B721-71AF2E0A9178}"/>
              </a:ext>
            </a:extLst>
          </p:cNvPr>
          <p:cNvPicPr>
            <a:picLocks noChangeAspect="1"/>
          </p:cNvPicPr>
          <p:nvPr/>
        </p:nvPicPr>
        <p:blipFill>
          <a:blip r:embed="rId2"/>
          <a:stretch>
            <a:fillRect/>
          </a:stretch>
        </p:blipFill>
        <p:spPr>
          <a:xfrm>
            <a:off x="2035642" y="1284962"/>
            <a:ext cx="5959356" cy="2690093"/>
          </a:xfrm>
          <a:prstGeom prst="rect">
            <a:avLst/>
          </a:prstGeom>
        </p:spPr>
      </p:pic>
    </p:spTree>
    <p:extLst>
      <p:ext uri="{BB962C8B-B14F-4D97-AF65-F5344CB8AC3E}">
        <p14:creationId xmlns:p14="http://schemas.microsoft.com/office/powerpoint/2010/main" val="1968011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F7DD94-0E35-49C6-90D1-271ACA5CE5E4}"/>
              </a:ext>
            </a:extLst>
          </p:cNvPr>
          <p:cNvSpPr txBox="1"/>
          <p:nvPr/>
        </p:nvSpPr>
        <p:spPr>
          <a:xfrm>
            <a:off x="0" y="2907268"/>
            <a:ext cx="11258550" cy="738664"/>
          </a:xfrm>
          <a:prstGeom prst="rect">
            <a:avLst/>
          </a:prstGeom>
          <a:noFill/>
        </p:spPr>
        <p:txBody>
          <a:bodyPr wrap="square" rtlCol="0">
            <a:spAutoFit/>
          </a:bodyPr>
          <a:lstStyle/>
          <a:p>
            <a:pPr algn="ctr"/>
            <a:r>
              <a:rPr lang="en-US" sz="4200" dirty="0">
                <a:latin typeface="Calibri" panose="020F0502020204030204" pitchFamily="34" charset="0"/>
                <a:cs typeface="Calibri" panose="020F0502020204030204" pitchFamily="34" charset="0"/>
              </a:rPr>
              <a:t>Thanks </a:t>
            </a:r>
            <a:endParaRPr lang="en-IN" sz="4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042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5A91A9-33BD-4C3B-90B9-7B227B8B3604}"/>
              </a:ext>
            </a:extLst>
          </p:cNvPr>
          <p:cNvSpPr txBox="1"/>
          <p:nvPr/>
        </p:nvSpPr>
        <p:spPr>
          <a:xfrm>
            <a:off x="289247" y="1106013"/>
            <a:ext cx="10907484" cy="738664"/>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Variance Inflation Factors (VIFs) measure the correlation among independent variables in least squares regression models. Statisticians refer to this type of correlation as multicollinearity. Excessive multicollinearity can cause problems for regression models. The stats models package has VIF library, Let us import the package.</a:t>
            </a:r>
          </a:p>
        </p:txBody>
      </p:sp>
      <p:sp>
        <p:nvSpPr>
          <p:cNvPr id="11" name="TextBox 10">
            <a:extLst>
              <a:ext uri="{FF2B5EF4-FFF2-40B4-BE49-F238E27FC236}">
                <a16:creationId xmlns:a16="http://schemas.microsoft.com/office/drawing/2014/main" id="{FA0B8B60-09DD-4973-A4BF-FBB149978DD2}"/>
              </a:ext>
            </a:extLst>
          </p:cNvPr>
          <p:cNvSpPr txBox="1"/>
          <p:nvPr/>
        </p:nvSpPr>
        <p:spPr>
          <a:xfrm>
            <a:off x="270589" y="740798"/>
            <a:ext cx="6102220" cy="430887"/>
          </a:xfrm>
          <a:prstGeom prst="rect">
            <a:avLst/>
          </a:prstGeom>
          <a:noFill/>
        </p:spPr>
        <p:txBody>
          <a:bodyPr wrap="square">
            <a:spAutoFit/>
          </a:bodyPr>
          <a:lstStyle/>
          <a:p>
            <a:r>
              <a:rPr lang="en-US" sz="2200" b="1" cap="all" dirty="0">
                <a:latin typeface="Calibri" panose="020F0502020204030204" pitchFamily="34" charset="0"/>
                <a:cs typeface="Calibri" panose="020F0502020204030204" pitchFamily="34" charset="0"/>
              </a:rPr>
              <a:t>Variance Inflation Factor (VIF)</a:t>
            </a:r>
          </a:p>
        </p:txBody>
      </p:sp>
      <p:sp>
        <p:nvSpPr>
          <p:cNvPr id="16" name="Title 1">
            <a:extLst>
              <a:ext uri="{FF2B5EF4-FFF2-40B4-BE49-F238E27FC236}">
                <a16:creationId xmlns:a16="http://schemas.microsoft.com/office/drawing/2014/main" id="{D375CD15-8680-4B13-BA49-1634F68CB62F}"/>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FEATURE ENGINEERING</a:t>
            </a:r>
            <a:endParaRPr lang="en-IN" sz="3600" b="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E16F546-2A81-46A6-9EAF-178CADF74E1B}"/>
              </a:ext>
            </a:extLst>
          </p:cNvPr>
          <p:cNvSpPr txBox="1"/>
          <p:nvPr/>
        </p:nvSpPr>
        <p:spPr>
          <a:xfrm>
            <a:off x="289247" y="1847306"/>
            <a:ext cx="611886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SKEWNESS REMOVAL-(POWER-TRANSFORM):</a:t>
            </a:r>
          </a:p>
        </p:txBody>
      </p:sp>
      <p:sp>
        <p:nvSpPr>
          <p:cNvPr id="20" name="TextBox 19">
            <a:extLst>
              <a:ext uri="{FF2B5EF4-FFF2-40B4-BE49-F238E27FC236}">
                <a16:creationId xmlns:a16="http://schemas.microsoft.com/office/drawing/2014/main" id="{F5E5689F-5F64-464B-B8D0-1EC5FAF7D94E}"/>
              </a:ext>
            </a:extLst>
          </p:cNvPr>
          <p:cNvSpPr txBox="1"/>
          <p:nvPr/>
        </p:nvSpPr>
        <p:spPr>
          <a:xfrm>
            <a:off x="289247" y="2224774"/>
            <a:ext cx="10907483"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Power transform will make the probability distribution of a variable more Gaussian. </a:t>
            </a:r>
          </a:p>
          <a:p>
            <a:r>
              <a:rPr lang="en-US" dirty="0"/>
              <a:t>This is often described as removing a skew in the distribution, although more generally is described as stabilizing the variance of the distribution. The power-transform library present in the </a:t>
            </a:r>
            <a:r>
              <a:rPr lang="en-US" dirty="0" err="1"/>
              <a:t>Sklearn</a:t>
            </a:r>
            <a:r>
              <a:rPr lang="en-US" dirty="0"/>
              <a:t>, Pre-processing package.</a:t>
            </a:r>
          </a:p>
        </p:txBody>
      </p:sp>
      <p:sp>
        <p:nvSpPr>
          <p:cNvPr id="22" name="TextBox 21">
            <a:extLst>
              <a:ext uri="{FF2B5EF4-FFF2-40B4-BE49-F238E27FC236}">
                <a16:creationId xmlns:a16="http://schemas.microsoft.com/office/drawing/2014/main" id="{E9055F1A-6AF6-41E1-B479-92F7F168912F}"/>
              </a:ext>
            </a:extLst>
          </p:cNvPr>
          <p:cNvSpPr txBox="1"/>
          <p:nvPr/>
        </p:nvSpPr>
        <p:spPr>
          <a:xfrm>
            <a:off x="289247" y="2970142"/>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MINMAX SCALER:</a:t>
            </a:r>
          </a:p>
        </p:txBody>
      </p:sp>
      <p:sp>
        <p:nvSpPr>
          <p:cNvPr id="24" name="TextBox 23">
            <a:extLst>
              <a:ext uri="{FF2B5EF4-FFF2-40B4-BE49-F238E27FC236}">
                <a16:creationId xmlns:a16="http://schemas.microsoft.com/office/drawing/2014/main" id="{42419DAE-177D-4BF7-94FA-8B71A8DA404C}"/>
              </a:ext>
            </a:extLst>
          </p:cNvPr>
          <p:cNvSpPr txBox="1"/>
          <p:nvPr/>
        </p:nvSpPr>
        <p:spPr>
          <a:xfrm>
            <a:off x="289247" y="3365367"/>
            <a:ext cx="10907483" cy="523220"/>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err="1"/>
              <a:t>MinMax</a:t>
            </a:r>
            <a:r>
              <a:rPr lang="en-IN" dirty="0"/>
              <a:t> Scaler shrinks the data within the given range, usually of 0 to 1. It scales the values to a specific value range without changing the shape of the original distribution. Before scaling we have to train test split the data, Since we have to do skewness removal and scaling only on input data.</a:t>
            </a:r>
          </a:p>
        </p:txBody>
      </p:sp>
      <p:sp>
        <p:nvSpPr>
          <p:cNvPr id="26" name="TextBox 25">
            <a:extLst>
              <a:ext uri="{FF2B5EF4-FFF2-40B4-BE49-F238E27FC236}">
                <a16:creationId xmlns:a16="http://schemas.microsoft.com/office/drawing/2014/main" id="{99FA30FC-F2C7-4BFF-A807-1106F44900B2}"/>
              </a:ext>
            </a:extLst>
          </p:cNvPr>
          <p:cNvSpPr txBox="1"/>
          <p:nvPr/>
        </p:nvSpPr>
        <p:spPr>
          <a:xfrm>
            <a:off x="289247" y="3852925"/>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TRAIN TEST SPLIT:</a:t>
            </a:r>
          </a:p>
        </p:txBody>
      </p:sp>
      <p:sp>
        <p:nvSpPr>
          <p:cNvPr id="28" name="TextBox 27">
            <a:extLst>
              <a:ext uri="{FF2B5EF4-FFF2-40B4-BE49-F238E27FC236}">
                <a16:creationId xmlns:a16="http://schemas.microsoft.com/office/drawing/2014/main" id="{C89963C6-D4C0-4AE7-9DA2-BBD9A85927A2}"/>
              </a:ext>
            </a:extLst>
          </p:cNvPr>
          <p:cNvSpPr txBox="1"/>
          <p:nvPr/>
        </p:nvSpPr>
        <p:spPr>
          <a:xfrm>
            <a:off x="289247" y="4263513"/>
            <a:ext cx="10926142"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a:t>The scikit-learn Python machine learning library provides an implementation of the train-test split evaluation procedure via the </a:t>
            </a:r>
            <a:r>
              <a:rPr lang="en-IN" dirty="0" err="1"/>
              <a:t>train_test_split</a:t>
            </a:r>
            <a:r>
              <a:rPr lang="en-IN" dirty="0"/>
              <a:t>() function. The function takes a loaded dataset as input and returns the dataset split into two subsets. </a:t>
            </a:r>
            <a:r>
              <a:rPr lang="en-IN" dirty="0" err="1"/>
              <a:t>train_test_split</a:t>
            </a:r>
            <a:r>
              <a:rPr lang="en-IN" dirty="0"/>
              <a:t>() will split arrays data into random subsets. The ideal split is said to be 80:20 for training and testing.</a:t>
            </a:r>
          </a:p>
        </p:txBody>
      </p:sp>
      <p:pic>
        <p:nvPicPr>
          <p:cNvPr id="3" name="Picture 2">
            <a:extLst>
              <a:ext uri="{FF2B5EF4-FFF2-40B4-BE49-F238E27FC236}">
                <a16:creationId xmlns:a16="http://schemas.microsoft.com/office/drawing/2014/main" id="{2F32D8AB-A2FC-4DBC-B44B-34C9C91E45DC}"/>
              </a:ext>
            </a:extLst>
          </p:cNvPr>
          <p:cNvPicPr>
            <a:picLocks noChangeAspect="1"/>
          </p:cNvPicPr>
          <p:nvPr/>
        </p:nvPicPr>
        <p:blipFill>
          <a:blip r:embed="rId2"/>
          <a:stretch>
            <a:fillRect/>
          </a:stretch>
        </p:blipFill>
        <p:spPr>
          <a:xfrm>
            <a:off x="0" y="5013324"/>
            <a:ext cx="8240048" cy="1689324"/>
          </a:xfrm>
          <a:prstGeom prst="rect">
            <a:avLst/>
          </a:prstGeom>
        </p:spPr>
      </p:pic>
    </p:spTree>
    <p:extLst>
      <p:ext uri="{BB962C8B-B14F-4D97-AF65-F5344CB8AC3E}">
        <p14:creationId xmlns:p14="http://schemas.microsoft.com/office/powerpoint/2010/main" val="181174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Review of Literature</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154622" y="905070"/>
            <a:ext cx="7953679"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ABSTRACT:</a:t>
            </a:r>
            <a:endParaRPr lang="en-IN" sz="2000" dirty="0"/>
          </a:p>
        </p:txBody>
      </p:sp>
      <p:pic>
        <p:nvPicPr>
          <p:cNvPr id="4" name="Picture 3">
            <a:extLst>
              <a:ext uri="{FF2B5EF4-FFF2-40B4-BE49-F238E27FC236}">
                <a16:creationId xmlns:a16="http://schemas.microsoft.com/office/drawing/2014/main" id="{832EDF66-22B0-4104-8B22-70E72D65F068}"/>
              </a:ext>
            </a:extLst>
          </p:cNvPr>
          <p:cNvPicPr>
            <a:picLocks noChangeAspect="1"/>
          </p:cNvPicPr>
          <p:nvPr/>
        </p:nvPicPr>
        <p:blipFill>
          <a:blip r:embed="rId2"/>
          <a:stretch>
            <a:fillRect/>
          </a:stretch>
        </p:blipFill>
        <p:spPr>
          <a:xfrm>
            <a:off x="709098" y="1392320"/>
            <a:ext cx="6428549" cy="2036680"/>
          </a:xfrm>
          <a:prstGeom prst="rect">
            <a:avLst/>
          </a:prstGeom>
        </p:spPr>
      </p:pic>
      <p:pic>
        <p:nvPicPr>
          <p:cNvPr id="8" name="Picture 7">
            <a:extLst>
              <a:ext uri="{FF2B5EF4-FFF2-40B4-BE49-F238E27FC236}">
                <a16:creationId xmlns:a16="http://schemas.microsoft.com/office/drawing/2014/main" id="{8D1DF839-DB04-45F8-9E99-E990698541BF}"/>
              </a:ext>
            </a:extLst>
          </p:cNvPr>
          <p:cNvPicPr>
            <a:picLocks noChangeAspect="1"/>
          </p:cNvPicPr>
          <p:nvPr/>
        </p:nvPicPr>
        <p:blipFill>
          <a:blip r:embed="rId3"/>
          <a:stretch>
            <a:fillRect/>
          </a:stretch>
        </p:blipFill>
        <p:spPr>
          <a:xfrm>
            <a:off x="-120586" y="3516140"/>
            <a:ext cx="2437658" cy="965447"/>
          </a:xfrm>
          <a:prstGeom prst="rect">
            <a:avLst/>
          </a:prstGeom>
        </p:spPr>
      </p:pic>
      <p:pic>
        <p:nvPicPr>
          <p:cNvPr id="10" name="Picture 9">
            <a:extLst>
              <a:ext uri="{FF2B5EF4-FFF2-40B4-BE49-F238E27FC236}">
                <a16:creationId xmlns:a16="http://schemas.microsoft.com/office/drawing/2014/main" id="{A9E301EB-C4E5-4E28-90CB-C2E8A68E8CC3}"/>
              </a:ext>
            </a:extLst>
          </p:cNvPr>
          <p:cNvPicPr>
            <a:picLocks noChangeAspect="1"/>
          </p:cNvPicPr>
          <p:nvPr/>
        </p:nvPicPr>
        <p:blipFill>
          <a:blip r:embed="rId4"/>
          <a:stretch>
            <a:fillRect/>
          </a:stretch>
        </p:blipFill>
        <p:spPr>
          <a:xfrm>
            <a:off x="446461" y="4481586"/>
            <a:ext cx="7312622" cy="1471343"/>
          </a:xfrm>
          <a:prstGeom prst="rect">
            <a:avLst/>
          </a:prstGeom>
        </p:spPr>
      </p:pic>
    </p:spTree>
    <p:extLst>
      <p:ext uri="{BB962C8B-B14F-4D97-AF65-F5344CB8AC3E}">
        <p14:creationId xmlns:p14="http://schemas.microsoft.com/office/powerpoint/2010/main" val="1325959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FFBFF5-B585-4BAB-98BC-1C69EC38ABEC}"/>
              </a:ext>
            </a:extLst>
          </p:cNvPr>
          <p:cNvPicPr>
            <a:picLocks noChangeAspect="1"/>
          </p:cNvPicPr>
          <p:nvPr/>
        </p:nvPicPr>
        <p:blipFill>
          <a:blip r:embed="rId2"/>
          <a:stretch>
            <a:fillRect/>
          </a:stretch>
        </p:blipFill>
        <p:spPr>
          <a:xfrm>
            <a:off x="8378890" y="2891681"/>
            <a:ext cx="3813110" cy="3968064"/>
          </a:xfrm>
          <a:prstGeom prst="rect">
            <a:avLst/>
          </a:prstGeom>
        </p:spPr>
      </p:pic>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238597" y="905070"/>
            <a:ext cx="11070105" cy="2092881"/>
          </a:xfrm>
          <a:prstGeom prst="rect">
            <a:avLst/>
          </a:prstGeom>
          <a:noFill/>
        </p:spPr>
        <p:txBody>
          <a:bodyPr wrap="square">
            <a:spAutoFit/>
          </a:bodyPr>
          <a:lstStyle/>
          <a:p>
            <a:r>
              <a:rPr lang="en-US" sz="1600" b="1" dirty="0">
                <a:latin typeface="Calibri" panose="020F0502020204030204" pitchFamily="34" charset="0"/>
                <a:cs typeface="Calibri" panose="020F0502020204030204" pitchFamily="34" charset="0"/>
              </a:rPr>
              <a:t>Mathematical / Statistical / Analytical Modeling </a:t>
            </a:r>
            <a:r>
              <a:rPr lang="en-US" sz="1600" dirty="0">
                <a:latin typeface="Calibri" panose="020F0502020204030204" pitchFamily="34" charset="0"/>
                <a:cs typeface="Calibri" panose="020F0502020204030204" pitchFamily="34" charset="0"/>
              </a:rPr>
              <a:t>- are three of the most important concepts of Data Science. Data Science revolves around these three fields and draws their concepts to operate on the data. </a:t>
            </a:r>
          </a:p>
          <a:p>
            <a:endParaRPr lang="en-US" sz="1600" dirty="0">
              <a:latin typeface="Calibri" panose="020F0502020204030204" pitchFamily="34" charset="0"/>
              <a:cs typeface="Calibri" panose="020F0502020204030204" pitchFamily="34" charset="0"/>
            </a:endParaRPr>
          </a:p>
          <a:p>
            <a:r>
              <a:rPr lang="en-IN" sz="1800" b="1" u="sng" dirty="0">
                <a:effectLst/>
                <a:latin typeface="Calibri" panose="020F0502020204030204" pitchFamily="34" charset="0"/>
                <a:ea typeface="Calibri" panose="020F0502020204030204" pitchFamily="34" charset="0"/>
                <a:cs typeface="Times New Roman" panose="02020603050405020304" pitchFamily="18" charset="0"/>
              </a:rPr>
              <a:t>Mathematical Modelling</a:t>
            </a:r>
            <a:endParaRPr lang="en-IN" sz="1600" b="1" u="sng"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Mathematical models are important, selecting the right one to answer the business question can bring tremendous value to the organization. It plays an essential role in the latest technologies like Machine Learning, Artificial Intelligence, Data Science and Deep Learning, etc., It is because every algorithm built in the latest technologies has a mathematical function behind it and aid in identifying patterns</a:t>
            </a:r>
          </a:p>
        </p:txBody>
      </p:sp>
      <p:sp>
        <p:nvSpPr>
          <p:cNvPr id="8" name="TextBox 7">
            <a:extLst>
              <a:ext uri="{FF2B5EF4-FFF2-40B4-BE49-F238E27FC236}">
                <a16:creationId xmlns:a16="http://schemas.microsoft.com/office/drawing/2014/main" id="{CED76C95-21B7-42AA-A9B2-B9570CCC6399}"/>
              </a:ext>
            </a:extLst>
          </p:cNvPr>
          <p:cNvSpPr txBox="1"/>
          <p:nvPr/>
        </p:nvSpPr>
        <p:spPr>
          <a:xfrm>
            <a:off x="238598" y="2997951"/>
            <a:ext cx="8317574" cy="3293209"/>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The understanding of various notions of Statistics and Probability Theory are key for the implementation of such algorithms in data science. </a:t>
            </a:r>
          </a:p>
          <a:p>
            <a:r>
              <a:rPr lang="en-US" sz="1600" dirty="0">
                <a:effectLst/>
                <a:latin typeface="Calibri" panose="020F0502020204030204" pitchFamily="34" charset="0"/>
                <a:ea typeface="Calibri" panose="020F0502020204030204" pitchFamily="34" charset="0"/>
                <a:cs typeface="Times New Roman" panose="02020603050405020304" pitchFamily="18" charset="0"/>
              </a:rPr>
              <a:t>Notions include: Regression, Maximum Likelihood Estimation, the understanding of distributions (Binomial, Bernoulli, Gaussian (Normal)) and Bayes’ Theorem</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The main reason for a greater significance of mathematics is because of its various concepts like: –</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Linear Algebra</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Probability</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Calculus – Differential &amp; Integral Calculus</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Statistics </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Descriptive (Mean, Median, Mode, IQR, Std. deviation, Z &amp; T- Statistics, linear regression)</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Inferential (Sampling, Confidence interval, chi-square, ANOVA)</a:t>
            </a:r>
          </a:p>
        </p:txBody>
      </p:sp>
    </p:spTree>
    <p:extLst>
      <p:ext uri="{BB962C8B-B14F-4D97-AF65-F5344CB8AC3E}">
        <p14:creationId xmlns:p14="http://schemas.microsoft.com/office/powerpoint/2010/main" val="331035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238597" y="905070"/>
            <a:ext cx="11070105" cy="3046988"/>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Regression Models:</a:t>
            </a:r>
          </a:p>
          <a:p>
            <a:endParaRPr lang="en-US" sz="2000" dirty="0">
              <a:latin typeface="Calibri" panose="020F0502020204030204" pitchFamily="34" charset="0"/>
              <a:cs typeface="Calibri" panose="020F0502020204030204" pitchFamily="34"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Data analysts use regression models to examine relationships between variables. Regression models are often used by organizations to determine which independent variables hold the most influence over dependent variables—information that can be leveraged to make essential </a:t>
            </a:r>
            <a:r>
              <a:rPr lang="en-US" sz="1600" b="1" u="sng" dirty="0">
                <a:effectLst/>
                <a:latin typeface="Calibri" panose="020F0502020204030204" pitchFamily="34" charset="0"/>
                <a:ea typeface="Calibri" panose="020F0502020204030204" pitchFamily="34" charset="0"/>
                <a:cs typeface="Times New Roman" panose="02020603050405020304" pitchFamily="18" charset="0"/>
              </a:rPr>
              <a:t>business decisions</a:t>
            </a:r>
          </a:p>
          <a:p>
            <a:endParaRPr lang="en-US" sz="1600" b="1" u="sng"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dirty="0">
                <a:effectLst/>
                <a:latin typeface="Calibri" panose="020F0502020204030204" pitchFamily="34" charset="0"/>
                <a:ea typeface="Calibri" panose="020F0502020204030204" pitchFamily="34" charset="0"/>
                <a:cs typeface="Times New Roman" panose="02020603050405020304" pitchFamily="18" charset="0"/>
              </a:rPr>
              <a:t>Classification Models:</a:t>
            </a:r>
          </a:p>
          <a:p>
            <a:endParaRPr lang="en-US" sz="2000" b="1" dirty="0">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Classification is a process in which an algorithm is used to analyze an existing data set of known points. The understanding achieved through that analysis is then leveraged as a means of appropriately classifying the data. Classification is a form of machine learning that can be particularly helpful in analyzing very large, complex sets of data to help make more accurate predictions.</a:t>
            </a:r>
          </a:p>
        </p:txBody>
      </p:sp>
    </p:spTree>
    <p:extLst>
      <p:ext uri="{BB962C8B-B14F-4D97-AF65-F5344CB8AC3E}">
        <p14:creationId xmlns:p14="http://schemas.microsoft.com/office/powerpoint/2010/main" val="1380243896"/>
      </p:ext>
    </p:extLst>
  </p:cSld>
  <p:clrMapOvr>
    <a:masterClrMapping/>
  </p:clrMapOvr>
</p:sld>
</file>

<file path=ppt/theme/theme1.xml><?xml version="1.0" encoding="utf-8"?>
<a:theme xmlns:a="http://schemas.openxmlformats.org/drawingml/2006/main" name="View">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567</TotalTime>
  <Words>2587</Words>
  <Application>Microsoft Office PowerPoint</Application>
  <PresentationFormat>Widescreen</PresentationFormat>
  <Paragraphs>167</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Arabic Typesetting</vt:lpstr>
      <vt:lpstr>Arial</vt:lpstr>
      <vt:lpstr>Calibri</vt:lpstr>
      <vt:lpstr>Century Schoolbook</vt:lpstr>
      <vt:lpstr>Wingdings</vt:lpstr>
      <vt:lpstr>Wingdings 2</vt:lpstr>
      <vt:lpstr>View</vt:lpstr>
      <vt:lpstr>Micro-Credit Defaulter Model </vt:lpstr>
      <vt:lpstr>Problem Overview</vt:lpstr>
      <vt:lpstr>Conceptual Background of the Domain Problem</vt:lpstr>
      <vt:lpstr>PowerPoint Presentation</vt:lpstr>
      <vt:lpstr>DATA PRE-PROCESSING</vt:lpstr>
      <vt:lpstr>FEATURE ENGINEERING</vt:lpstr>
      <vt:lpstr>Review of Literature</vt:lpstr>
      <vt:lpstr> Analytical Problem Framing</vt:lpstr>
      <vt:lpstr> Analytical Problem Framing</vt:lpstr>
      <vt:lpstr>Analytical Models:</vt:lpstr>
      <vt:lpstr> Data Sources and their formats</vt:lpstr>
      <vt:lpstr> Data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MODEL – MACHINE LEARNING MODEL</dc:title>
  <dc:creator>Venugopal K</dc:creator>
  <cp:lastModifiedBy>Venugopal K</cp:lastModifiedBy>
  <cp:revision>86</cp:revision>
  <dcterms:created xsi:type="dcterms:W3CDTF">2021-10-29T19:17:05Z</dcterms:created>
  <dcterms:modified xsi:type="dcterms:W3CDTF">2021-11-26T17:05:44Z</dcterms:modified>
</cp:coreProperties>
</file>